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6c544fc312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6c544fc312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6c544fc312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6c544fc312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6c544fc312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6c544fc312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6c544fc312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6c544fc312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c544fc312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6c544fc312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6c544fc312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6c544fc312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c544fc312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6c544fc312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6c544fc312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6c544fc312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6c544fc312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6c544fc312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6c544fc312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6c544fc312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c612d7c2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c612d7c2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6c544fc312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6c544fc312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6c544fc312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6c544fc312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6c544fc312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6c544fc312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6c544fc312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6c544fc312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6c544fc312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6c544fc312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75eb13554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75eb13554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75eb13554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75eb13554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6c612d7c25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6c612d7c25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6c612d7c25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6c612d7c25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6c70b1561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6c70b1561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6c544fc312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6c544fc31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6c70b15618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6c70b1561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6c70b15618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6c70b15618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6c70b15618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6c70b15618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6c70b15618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6c70b15618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6c70b15618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6c70b15618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6c70b15618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6c70b15618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6c70b15618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6c70b15618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6c70b15618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6c70b15618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6c70b15618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6c70b15618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6c70b15618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6c70b15618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6c544fc312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6c544fc31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6c70b15618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6c70b15618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6c544fc312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6c544fc312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6c544fc312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6c544fc312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6c544fc312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6c544fc312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6c544fc312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6c544fc312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6c544fc312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6c544fc312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transkribus.eu/TrpServer/Swadl/wadl.html" TargetMode="External"/><Relationship Id="rId4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rita.acdh.oeaw.ac.at/pages/index.html" TargetMode="External"/><Relationship Id="rId4" Type="http://schemas.openxmlformats.org/officeDocument/2006/relationships/hyperlink" Target="https://schnitzler-zeitungen.acdh-dev.oeaw.ac.at/" TargetMode="External"/><Relationship Id="rId5" Type="http://schemas.openxmlformats.org/officeDocument/2006/relationships/hyperlink" Target="https://gtrans.acdh.oeaw.ac.at/" TargetMode="External"/><Relationship Id="rId6" Type="http://schemas.openxmlformats.org/officeDocument/2006/relationships/hyperlink" Target="https://github.com/acdh-oeaw/acdh-django-transkribus" TargetMode="External"/><Relationship Id="rId7" Type="http://schemas.openxmlformats.org/officeDocument/2006/relationships/hyperlink" Target="https://github.com/acdh-oeaw/acdh-prodigy-utils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transkribus.eu/Transkribus/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transkribus.eu/r/kansallisarkisto/en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read.transkribus.eu/coop/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schnitzler-zeitungen.acdh-dev.oeaw.ac.at/" TargetMode="External"/><Relationship Id="rId4" Type="http://schemas.openxmlformats.org/officeDocument/2006/relationships/hyperlink" Target="https://rita-vfbr.acdh-dev.oeaw.ac.at/" TargetMode="External"/><Relationship Id="rId5" Type="http://schemas.openxmlformats.org/officeDocument/2006/relationships/hyperlink" Target="https://gtrans.acdh.oeaw.ac.at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schnitzler-zeitungen.acdh-dev.oeaw.ac.at/" TargetMode="External"/><Relationship Id="rId4" Type="http://schemas.openxmlformats.org/officeDocument/2006/relationships/image" Target="../media/image1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rita-vfbr.acdh-dev.oeaw.ac.at/" TargetMode="External"/><Relationship Id="rId4" Type="http://schemas.openxmlformats.org/officeDocument/2006/relationships/image" Target="../media/image1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gtrans.acdh.oeaw.ac.at/archiv/archresource/detail/2466" TargetMode="External"/><Relationship Id="rId4" Type="http://schemas.openxmlformats.org/officeDocument/2006/relationships/image" Target="../media/image1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schnitzler-zeitungen.acdh-dev.oeaw.ac.at/" TargetMode="External"/><Relationship Id="rId4" Type="http://schemas.openxmlformats.org/officeDocument/2006/relationships/hyperlink" Target="https://rita-vfbr.acdh-dev.oeaw.ac.at/" TargetMode="External"/><Relationship Id="rId5" Type="http://schemas.openxmlformats.org/officeDocument/2006/relationships/hyperlink" Target="https://gtrans.acdh.oeaw.ac.at/" TargetMode="External"/><Relationship Id="rId6" Type="http://schemas.openxmlformats.org/officeDocument/2006/relationships/hyperlink" Target="https://prodi.gy/" TargetMode="External"/><Relationship Id="rId7" Type="http://schemas.openxmlformats.org/officeDocument/2006/relationships/hyperlink" Target="https://prodigy-mpr-textcat.herkules.arz.oeaw.ac.at/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prodigy-mpr-textcat.herkules.arz.oeaw.ac.at/" TargetMode="External"/><Relationship Id="rId4" Type="http://schemas.openxmlformats.org/officeDocument/2006/relationships/image" Target="../media/image5.png"/><Relationship Id="rId5" Type="http://schemas.openxmlformats.org/officeDocument/2006/relationships/image" Target="../media/image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s://asbw-retro.acdh-dev.oeaw.ac.at/" TargetMode="External"/><Relationship Id="rId4" Type="http://schemas.openxmlformats.org/officeDocument/2006/relationships/image" Target="../media/image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asbw-retro.acdh-dev.oeaw.ac.at/pages/show.html?document=sb_1875-1912__brief_00360.xml&amp;directory=editions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s://github.com/KONDE-AT/dsebaseapp" TargetMode="External"/><Relationship Id="rId4" Type="http://schemas.openxmlformats.org/officeDocument/2006/relationships/hyperlink" Target="https://github.com/acdh-oeaw/acdh-prodigy-utils" TargetMode="External"/><Relationship Id="rId9" Type="http://schemas.openxmlformats.org/officeDocument/2006/relationships/hyperlink" Target="https://github.com/Transkribus/TranskribusDU" TargetMode="External"/><Relationship Id="rId5" Type="http://schemas.openxmlformats.org/officeDocument/2006/relationships/hyperlink" Target="https://github.com/acdh-oeaw/acdh-django-transkribus" TargetMode="External"/><Relationship Id="rId6" Type="http://schemas.openxmlformats.org/officeDocument/2006/relationships/hyperlink" Target="https://transkribus.eu/wiki/index.php/REST_Interface" TargetMode="External"/><Relationship Id="rId7" Type="http://schemas.openxmlformats.org/officeDocument/2006/relationships/hyperlink" Target="https://github.com/transkribus/" TargetMode="External"/><Relationship Id="rId8" Type="http://schemas.openxmlformats.org/officeDocument/2006/relationships/hyperlink" Target="https://github.com/Transkribus/TranskribusPyClient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Transkribus - a user’s perspective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78800" cy="10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Novi Sad/</a:t>
            </a:r>
            <a:r>
              <a:rPr lang="de"/>
              <a:t>Belgrade</a:t>
            </a:r>
            <a:r>
              <a:rPr lang="de"/>
              <a:t>, 2019-12-12/13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Peter Andorfer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2"/>
          <p:cNvSpPr txBox="1"/>
          <p:nvPr/>
        </p:nvSpPr>
        <p:spPr>
          <a:xfrm>
            <a:off x="4078500" y="4761825"/>
            <a:ext cx="50655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Edition of Letters from Arthur Schnitzler</a:t>
            </a:r>
            <a:endParaRPr/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2524"/>
            <a:ext cx="8643616" cy="464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what is Transkribus</a:t>
            </a:r>
            <a:endParaRPr/>
          </a:p>
        </p:txBody>
      </p:sp>
      <p:sp>
        <p:nvSpPr>
          <p:cNvPr id="125" name="Google Shape;125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mostly known for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(Handwritten) Text Recognition (HTR)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but (necessarily) performs 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Layout Detection/Recognition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Layout Analysis (early state)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and provides storage/hosting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user management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4"/>
          <p:cNvSpPr txBox="1"/>
          <p:nvPr/>
        </p:nvSpPr>
        <p:spPr>
          <a:xfrm>
            <a:off x="4078500" y="4761825"/>
            <a:ext cx="50655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User Management Interface</a:t>
            </a:r>
            <a:endParaRPr/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5728971" cy="456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what is Transkribus</a:t>
            </a:r>
            <a:endParaRPr/>
          </a:p>
        </p:txBody>
      </p:sp>
      <p:sp>
        <p:nvSpPr>
          <p:cNvPr id="139" name="Google Shape;139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mostly known for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(Handwritten) Text Recognition (HTR)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but (necessarily) performs 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Layout Detection/Recognition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Layout Analysis (early state)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and provides storage/hosting/interfaces (‘Datenschleuder’ ‘data distributor’)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user management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API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6"/>
          <p:cNvSpPr txBox="1"/>
          <p:nvPr/>
        </p:nvSpPr>
        <p:spPr>
          <a:xfrm>
            <a:off x="3201925" y="4761825"/>
            <a:ext cx="59421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 Transkribus API-Definition </a:t>
            </a:r>
            <a:r>
              <a:rPr lang="de" sz="1100" u="sng">
                <a:solidFill>
                  <a:schemeClr val="hlink"/>
                </a:solidFill>
                <a:hlinkClick r:id="rId3"/>
              </a:rPr>
              <a:t>https://transkribus.eu/TrpServer/Swadl/wadl.html</a:t>
            </a:r>
            <a:endParaRPr/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8852813" cy="476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what is Transkribus</a:t>
            </a:r>
            <a:endParaRPr/>
          </a:p>
        </p:txBody>
      </p:sp>
      <p:sp>
        <p:nvSpPr>
          <p:cNvPr id="153" name="Google Shape;153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mostly known for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(Handwritten) Text Recognition (HTR)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but (necessarily) performs 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Layout Detection/Recognition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Layout Analysis (early state)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and provides storage/hosting/interfaces (‘Datenschleuder’ ‘data distributor’)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user management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API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many export formats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8"/>
          <p:cNvSpPr txBox="1"/>
          <p:nvPr/>
        </p:nvSpPr>
        <p:spPr>
          <a:xfrm>
            <a:off x="3201925" y="4761825"/>
            <a:ext cx="59421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	supported export formats</a:t>
            </a:r>
            <a:endParaRPr/>
          </a:p>
        </p:txBody>
      </p:sp>
      <p:pic>
        <p:nvPicPr>
          <p:cNvPr id="161" name="Google Shape;16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5711093" cy="4568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READ - Transkribus: Facts and figures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EU Horizon 2020 Project, coordinated by Digitisation and Digital Preservation group University Innsbruck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8,2 mill. EUR funding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Duration: 1.1.2016 – 30.6.2019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14 partners, 75 Memorandum of Understandings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Final review in Luxembourg, 12th September 2019: Reviewers voted for “Excellent”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READ - Transkribus: Focus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Research: 60% - Pattern Recognition, Machine Learning, Computer Vision,…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Network building: 20% - Scientific competitions, workshops, support,…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Service: 20% - Set up of a service platform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31"/>
          <p:cNvSpPr txBox="1"/>
          <p:nvPr/>
        </p:nvSpPr>
        <p:spPr>
          <a:xfrm>
            <a:off x="4078500" y="4761825"/>
            <a:ext cx="50655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Chart taken from meuhlberger_transkribus_HPX.pptx</a:t>
            </a:r>
            <a:endParaRPr/>
          </a:p>
        </p:txBody>
      </p:sp>
      <p:pic>
        <p:nvPicPr>
          <p:cNvPr id="181" name="Google Shape;18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962789" cy="476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who am I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researcher at the Austrian Centre for Digital Humanities of the </a:t>
            </a:r>
            <a:r>
              <a:rPr lang="de"/>
              <a:t>Austrian Academy of Sciences (ACDH-OeAW)</a:t>
            </a:r>
            <a:r>
              <a:rPr lang="de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user of Transkribus and not part of the Transkribus project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de"/>
              <a:t>personal research projects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de"/>
              <a:t>handwritten archival material 18th century (</a:t>
            </a:r>
            <a:r>
              <a:rPr lang="de" sz="1100" u="sng">
                <a:solidFill>
                  <a:schemeClr val="hlink"/>
                </a:solidFill>
                <a:hlinkClick r:id="rId3"/>
              </a:rPr>
              <a:t>https://rita.acdh.oeaw.ac.at/l</a:t>
            </a:r>
            <a:r>
              <a:rPr lang="de"/>
              <a:t>)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de"/>
              <a:t>(technical) partner of different kind of research projects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de"/>
              <a:t>collection of newspaper-slips (</a:t>
            </a:r>
            <a:r>
              <a:rPr lang="de" sz="1100" u="sng">
                <a:solidFill>
                  <a:schemeClr val="hlink"/>
                </a:solidFill>
                <a:hlinkClick r:id="rId4"/>
              </a:rPr>
              <a:t>https://schnitzler-zeitungen.acdh-dev.oeaw.ac.at/</a:t>
            </a:r>
            <a:r>
              <a:rPr lang="de"/>
              <a:t>)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de"/>
              <a:t>archival material 20th century (</a:t>
            </a:r>
            <a:r>
              <a:rPr lang="de" sz="1100" u="sng">
                <a:solidFill>
                  <a:schemeClr val="hlink"/>
                </a:solidFill>
                <a:hlinkClick r:id="rId5"/>
              </a:rPr>
              <a:t>https://gtrans.acdh.oeaw.ac.at/</a:t>
            </a:r>
            <a:r>
              <a:rPr lang="de"/>
              <a:t>)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de"/>
              <a:t>vienna land registries 15th century 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de"/>
              <a:t>…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de"/>
              <a:t>developing Transkribus based applications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de"/>
              <a:t>django-app to search/browse Transkribus collections </a:t>
            </a:r>
            <a:r>
              <a:rPr lang="de" sz="1100" u="sng">
                <a:solidFill>
                  <a:schemeClr val="hlink"/>
                </a:solidFill>
                <a:hlinkClick r:id="rId6"/>
              </a:rPr>
              <a:t>https://github.com/acdh-oeaw/acdh-django-transkribus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de"/>
              <a:t>acdh-prodigy-utils </a:t>
            </a:r>
            <a:r>
              <a:rPr lang="de" sz="1100" u="sng">
                <a:solidFill>
                  <a:schemeClr val="hlink"/>
                </a:solidFill>
                <a:hlinkClick r:id="rId7"/>
              </a:rPr>
              <a:t>https://github.com/acdh-oeaw/acdh-prodigy-utils</a:t>
            </a:r>
            <a:r>
              <a:rPr lang="de"/>
              <a:t> stream images/text from Transkribus into prodigy’s annotation interface (NER, textclassifaction)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32"/>
          <p:cNvSpPr txBox="1"/>
          <p:nvPr/>
        </p:nvSpPr>
        <p:spPr>
          <a:xfrm>
            <a:off x="4078500" y="4761825"/>
            <a:ext cx="50655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Chart taken from meuhlberger_transkribus_HPX.pptx</a:t>
            </a:r>
            <a:endParaRPr/>
          </a:p>
        </p:txBody>
      </p:sp>
      <p:pic>
        <p:nvPicPr>
          <p:cNvPr id="189" name="Google Shape;18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122451" cy="456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how does it work?</a:t>
            </a:r>
            <a:endParaRPr/>
          </a:p>
        </p:txBody>
      </p:sp>
      <p:sp>
        <p:nvSpPr>
          <p:cNvPr id="195" name="Google Shape;195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two main components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Server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Client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how does it work? - Server</a:t>
            </a:r>
            <a:endParaRPr/>
          </a:p>
        </p:txBody>
      </p:sp>
      <p:sp>
        <p:nvSpPr>
          <p:cNvPr id="201" name="Google Shape;201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Data storage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de"/>
              <a:t>user-data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de"/>
              <a:t>images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de"/>
              <a:t>metadata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de"/>
              <a:t>layout/text data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de"/>
              <a:t>PAGE/XML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Data processing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de"/>
              <a:t>Layout Analysis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de"/>
              <a:t>Text Recognition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de"/>
              <a:t>Format conversions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Hardware</a:t>
            </a:r>
            <a:endParaRPr/>
          </a:p>
        </p:txBody>
      </p:sp>
      <p:sp>
        <p:nvSpPr>
          <p:cNvPr id="207" name="Google Shape;207;p35"/>
          <p:cNvSpPr txBox="1"/>
          <p:nvPr>
            <p:ph idx="1" type="body"/>
          </p:nvPr>
        </p:nvSpPr>
        <p:spPr>
          <a:xfrm>
            <a:off x="188900" y="11288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HP Bladecenter c7000 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16x BL460c G7 2x 6C L5640 2,26GHz 48GB 600GB 6G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2 Intel Dual Xeon GPU-Server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24 CPU cores, 188 GB RAM &amp; 8 graphicsprocessing units (GPU) each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Used for GPU heavy tasks like HTR-Training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LEO4 – SGE computing cluster at the University of Innsbruck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48 nodes with 28 Intel Xeon cores, 64GB RAM for each node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Used for HTR of large dataset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Storage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Ca. 20 TB on a Transkribus file share at the ZID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Performance</a:t>
            </a:r>
            <a:endParaRPr/>
          </a:p>
        </p:txBody>
      </p:sp>
      <p:sp>
        <p:nvSpPr>
          <p:cNvPr id="213" name="Google Shape;213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400"/>
              <a:t>HP BladeCentre / GPU servers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" sz="1400"/>
              <a:t>Jobs are written into database, worker modules process jobs according to simple scheduling configuration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" sz="1400"/>
              <a:t>Recognition runs on CPUs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" sz="1400"/>
              <a:t>Training of Tensorflow and PyTorch models runs on GPUs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400"/>
              <a:t>HTR and LA recognition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" sz="1400"/>
              <a:t>Ca. 30-120’’ per image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" sz="1400"/>
              <a:t>5 Blades, per blade about 5000 images per day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" sz="1400"/>
              <a:t> New implementation will allow speed up of factor 5-10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400"/>
              <a:t>Training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" sz="1400"/>
              <a:t>Depends strongly on amount of data and number of epochs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" sz="1400"/>
              <a:t>Small datasets (e.g. 100-200 images, 200 epochs) can be processed in 3-5h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" sz="1400"/>
              <a:t>Larger datasets with e.g. 2000-3000 images and 2000 epochs need 5-7d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" sz="1400"/>
              <a:t> If we want to process really large datasets (tens-of-thousands of images) we run into a resource problem!</a:t>
            </a:r>
            <a:endParaRPr sz="1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how does it work? - Client: </a:t>
            </a:r>
            <a:r>
              <a:rPr lang="de"/>
              <a:t>Transkribus GUI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37"/>
          <p:cNvSpPr txBox="1"/>
          <p:nvPr>
            <p:ph idx="1" type="body"/>
          </p:nvPr>
        </p:nvSpPr>
        <p:spPr>
          <a:xfrm>
            <a:off x="311700" y="1152475"/>
            <a:ext cx="8520600" cy="36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user needs to download client </a:t>
            </a:r>
            <a:r>
              <a:rPr lang="de" sz="1100" u="sng">
                <a:solidFill>
                  <a:schemeClr val="hlink"/>
                </a:solidFill>
                <a:hlinkClick r:id="rId3"/>
              </a:rPr>
              <a:t>https://transkribus.eu/Transkribus/</a:t>
            </a:r>
            <a:r>
              <a:rPr lang="de"/>
              <a:t> 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runs on local (user’s) work station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provides communication interface to server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de"/>
              <a:t>upload, process (jobs), download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provides interface(s) for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de"/>
              <a:t>creating/editing/deleting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de"/>
              <a:t>collections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de"/>
              <a:t>documents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de"/>
              <a:t>transcribing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de"/>
              <a:t>annotating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de"/>
              <a:t>text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de"/>
              <a:t>layout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how does it work? - Hands 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38"/>
          <p:cNvSpPr txBox="1"/>
          <p:nvPr>
            <p:ph idx="1" type="body"/>
          </p:nvPr>
        </p:nvSpPr>
        <p:spPr>
          <a:xfrm>
            <a:off x="311700" y="1152475"/>
            <a:ext cx="8520600" cy="36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upload images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run layout analysis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correct layout analysis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run HTR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sync local text files with doc (Text2Image)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compare model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de"/>
              <a:t>import different model from another collection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de"/>
              <a:t>run HTR again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/>
              <a:t>export document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why and when to use Transkribus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9"/>
          <p:cNvSpPr txBox="1"/>
          <p:nvPr>
            <p:ph idx="1" type="body"/>
          </p:nvPr>
        </p:nvSpPr>
        <p:spPr>
          <a:xfrm>
            <a:off x="311700" y="1152475"/>
            <a:ext cx="8520600" cy="36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when you have images/facsimiles (obviously)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to many text to process ‘by hand’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want to work </a:t>
            </a:r>
            <a:r>
              <a:rPr lang="de"/>
              <a:t>collaboratively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no other means to ‘publish’ your work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de"/>
              <a:t>best suitable for big amount of texts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Finnish Court Records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de" sz="1100" u="sng">
                <a:solidFill>
                  <a:schemeClr val="hlink"/>
                </a:solidFill>
                <a:hlinkClick r:id="rId3"/>
              </a:rPr>
              <a:t>https://transkribus.eu/r/kansallisarkisto/en</a:t>
            </a:r>
            <a:r>
              <a:rPr lang="de"/>
              <a:t>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European Cooperative Society (SCE)</a:t>
            </a:r>
            <a:endParaRPr/>
          </a:p>
        </p:txBody>
      </p:sp>
      <p:sp>
        <p:nvSpPr>
          <p:cNvPr id="237" name="Google Shape;237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/>
              <a:t>Cooperative 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Enables collaboration of independent institutions which want to reach a common goal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Distributed ownership and sharing of data in the focus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/>
              <a:t>Main features of an SCE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Open for new members, low barriers: 1000 EUR share as minimum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Membership share for natural persons EUR 250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Democratic constitution: Board of Directors – General meeting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Direct benefit for members – no shareholder value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Customers become owners, owners become customers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Subscription fees and service based fees for professional usage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Free for everyone up to 1000 pages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 sz="1100" u="sng">
                <a:solidFill>
                  <a:schemeClr val="hlink"/>
                </a:solidFill>
                <a:hlinkClick r:id="rId3"/>
              </a:rPr>
              <a:t>https://read.transkribus.eu/coop/</a:t>
            </a:r>
            <a:r>
              <a:rPr lang="de"/>
              <a:t> 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Transkribus the “Datenschleuder”</a:t>
            </a:r>
            <a:endParaRPr/>
          </a:p>
        </p:txBody>
      </p:sp>
      <p:sp>
        <p:nvSpPr>
          <p:cNvPr id="243" name="Google Shape;243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include Data (images, texts, indices) in custom applications</a:t>
            </a:r>
            <a:endParaRPr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de" u="sng">
                <a:solidFill>
                  <a:schemeClr val="hlink"/>
                </a:solidFill>
                <a:hlinkClick r:id="rId3"/>
              </a:rPr>
              <a:t>https://schnitzler-zeitungen.acdh-dev.oeaw.ac.at/</a:t>
            </a:r>
            <a:r>
              <a:rPr lang="de"/>
              <a:t> (work in progress)</a:t>
            </a:r>
            <a:endParaRPr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de"/>
              <a:t> </a:t>
            </a:r>
            <a:r>
              <a:rPr lang="de" u="sng">
                <a:solidFill>
                  <a:schemeClr val="hlink"/>
                </a:solidFill>
                <a:hlinkClick r:id="rId4"/>
              </a:rPr>
              <a:t>https://rita-vfbr.acdh-dev.oeaw.ac.at/</a:t>
            </a:r>
            <a:r>
              <a:rPr lang="de"/>
              <a:t> (restricted acces due to open legal questions)</a:t>
            </a:r>
            <a:endParaRPr/>
          </a:p>
          <a:p>
            <a:pPr indent="-317500" lvl="1" marL="914400" rtl="0" algn="l">
              <a:spcBef>
                <a:spcPts val="1000"/>
              </a:spcBef>
              <a:spcAft>
                <a:spcPts val="1000"/>
              </a:spcAft>
              <a:buSzPts val="1400"/>
              <a:buChar char="○"/>
            </a:pPr>
            <a:r>
              <a:rPr lang="de" u="sng">
                <a:solidFill>
                  <a:schemeClr val="hlink"/>
                </a:solidFill>
                <a:hlinkClick r:id="rId5"/>
              </a:rPr>
              <a:t>https://gtrans.acdh.oeaw.ac.at/</a:t>
            </a:r>
            <a:r>
              <a:rPr lang="de"/>
              <a:t>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what is Transkribus</a:t>
            </a:r>
            <a:endParaRPr/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mostly known for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(Handwritten) Text </a:t>
            </a:r>
            <a:r>
              <a:rPr lang="de"/>
              <a:t>Recognition</a:t>
            </a:r>
            <a:r>
              <a:rPr lang="de"/>
              <a:t> (HTR)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hlink"/>
                </a:solidFill>
                <a:hlinkClick r:id="rId3"/>
              </a:rPr>
              <a:t>https://schnitzler-zeitungen.acdh-dev.oeaw.ac.at/</a:t>
            </a:r>
            <a:r>
              <a:rPr lang="de"/>
              <a:t> </a:t>
            </a:r>
            <a:endParaRPr/>
          </a:p>
        </p:txBody>
      </p:sp>
      <p:sp>
        <p:nvSpPr>
          <p:cNvPr id="249" name="Google Shape;249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50" name="Google Shape;25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4009" y="1152474"/>
            <a:ext cx="6655994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hlink"/>
                </a:solidFill>
                <a:hlinkClick r:id="rId3"/>
              </a:rPr>
              <a:t>https://rita-vfbr.acdh-dev.oeaw.ac.at/</a:t>
            </a:r>
            <a:r>
              <a:rPr lang="de"/>
              <a:t> </a:t>
            </a:r>
            <a:endParaRPr/>
          </a:p>
        </p:txBody>
      </p:sp>
      <p:sp>
        <p:nvSpPr>
          <p:cNvPr id="256" name="Google Shape;256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57" name="Google Shape;25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3729" y="1152475"/>
            <a:ext cx="6996544" cy="3591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 u="sng">
                <a:solidFill>
                  <a:schemeClr val="hlink"/>
                </a:solidFill>
                <a:hlinkClick r:id="rId3"/>
              </a:rPr>
              <a:t>https://gtrans.acdh.oeaw.ac.at/archiv/archresource/detail/2466</a:t>
            </a:r>
            <a:r>
              <a:rPr lang="de" sz="1800"/>
              <a:t> </a:t>
            </a:r>
            <a:endParaRPr sz="1800"/>
          </a:p>
        </p:txBody>
      </p:sp>
      <p:sp>
        <p:nvSpPr>
          <p:cNvPr id="263" name="Google Shape;263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64" name="Google Shape;26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5388" y="1152475"/>
            <a:ext cx="7053222" cy="3416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Transkribus the “Datenschleuder”</a:t>
            </a:r>
            <a:endParaRPr/>
          </a:p>
        </p:txBody>
      </p:sp>
      <p:sp>
        <p:nvSpPr>
          <p:cNvPr id="270" name="Google Shape;270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include Data (images, fulltexts, indices) in custom applications</a:t>
            </a:r>
            <a:endParaRPr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de" u="sng">
                <a:solidFill>
                  <a:schemeClr val="hlink"/>
                </a:solidFill>
                <a:hlinkClick r:id="rId3"/>
              </a:rPr>
              <a:t>https://schnitzler-zeitungen.acdh-dev.oeaw.ac.at/</a:t>
            </a:r>
            <a:r>
              <a:rPr lang="de"/>
              <a:t> (work in progress)</a:t>
            </a:r>
            <a:endParaRPr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de"/>
              <a:t> </a:t>
            </a:r>
            <a:r>
              <a:rPr lang="de" u="sng">
                <a:solidFill>
                  <a:schemeClr val="hlink"/>
                </a:solidFill>
                <a:hlinkClick r:id="rId4"/>
              </a:rPr>
              <a:t>https://rita-vfbr.acdh-dev.oeaw.ac.at/</a:t>
            </a:r>
            <a:r>
              <a:rPr lang="de"/>
              <a:t> (restricted acces due to open legal questions)</a:t>
            </a:r>
            <a:endParaRPr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de" u="sng">
                <a:solidFill>
                  <a:schemeClr val="hlink"/>
                </a:solidFill>
                <a:hlinkClick r:id="rId5"/>
              </a:rPr>
              <a:t>https://gtrans.acdh.oeaw.ac.at/</a:t>
            </a:r>
            <a:r>
              <a:rPr lang="de"/>
              <a:t> 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stream Data (images, texts) into tools/applications like </a:t>
            </a:r>
            <a:r>
              <a:rPr lang="de" u="sng">
                <a:solidFill>
                  <a:schemeClr val="hlink"/>
                </a:solidFill>
                <a:hlinkClick r:id="rId6"/>
              </a:rPr>
              <a:t>https://prodi.gy/</a:t>
            </a:r>
            <a:endParaRPr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de" u="sng">
                <a:solidFill>
                  <a:schemeClr val="hlink"/>
                </a:solidFill>
                <a:hlinkClick r:id="rId7"/>
              </a:rPr>
              <a:t>https://prodigy-mpr-textcat.herkules.arz.oeaw.ac.at/</a:t>
            </a:r>
            <a:r>
              <a:rPr lang="de"/>
              <a:t> (not public, restricted by IP)</a:t>
            </a:r>
            <a:endParaRPr/>
          </a:p>
          <a:p>
            <a:pPr indent="-317500" lvl="2" marL="1371600" rtl="0" algn="l">
              <a:spcBef>
                <a:spcPts val="1000"/>
              </a:spcBef>
              <a:spcAft>
                <a:spcPts val="1000"/>
              </a:spcAft>
              <a:buSzPts val="1400"/>
              <a:buChar char="■"/>
            </a:pPr>
            <a:r>
              <a:rPr lang="de"/>
              <a:t>train a spaCy text classification model to detect paragraphs, footnotes, headers, page-numbers, ….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hlink"/>
                </a:solidFill>
                <a:hlinkClick r:id="rId3"/>
              </a:rPr>
              <a:t>https://prodigy-mpr-textcat.herkules.arz.oeaw.ac.at/</a:t>
            </a:r>
            <a:r>
              <a:rPr lang="de"/>
              <a:t> </a:t>
            </a:r>
            <a:endParaRPr/>
          </a:p>
        </p:txBody>
      </p:sp>
      <p:sp>
        <p:nvSpPr>
          <p:cNvPr id="276" name="Google Shape;276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77" name="Google Shape;27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152470"/>
            <a:ext cx="5418048" cy="262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74198" y="2519125"/>
            <a:ext cx="5418054" cy="2624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Transkribus Data enrichment/conversion tool</a:t>
            </a:r>
            <a:endParaRPr/>
          </a:p>
        </p:txBody>
      </p:sp>
      <p:sp>
        <p:nvSpPr>
          <p:cNvPr id="284" name="Google Shape;284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PDF -&gt; Digital Edition (TEI)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import an digitized printed edition into Transkribus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run Layout Detection + OCR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the no manual work digital edition </a:t>
            </a:r>
            <a:endParaRPr/>
          </a:p>
        </p:txBody>
      </p:sp>
      <p:sp>
        <p:nvSpPr>
          <p:cNvPr id="290" name="Google Shape;290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91" name="Google Shape;29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5400" y="1152475"/>
            <a:ext cx="7053203" cy="3416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Transkribus Data enrichment/conversion tool</a:t>
            </a:r>
            <a:endParaRPr/>
          </a:p>
        </p:txBody>
      </p:sp>
      <p:sp>
        <p:nvSpPr>
          <p:cNvPr id="297" name="Google Shape;297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PDF -&gt; Digital Edition (TEI)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import an digitized printed edition into Transkribus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run Layout Detection + OCR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export as TEI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runs some custom post processing scripts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de"/>
              <a:t>split document into single files per letter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de"/>
              <a:t>add metadata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runs some custom NER script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upload data into a digital edition framework (dsebaseapp)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hlink"/>
                </a:solidFill>
                <a:hlinkClick r:id="rId3"/>
              </a:rPr>
              <a:t>https://asbw-retro.acdh-dev.oeaw.ac.at/</a:t>
            </a:r>
            <a:r>
              <a:rPr lang="de"/>
              <a:t> (play project)</a:t>
            </a:r>
            <a:endParaRPr/>
          </a:p>
        </p:txBody>
      </p:sp>
      <p:sp>
        <p:nvSpPr>
          <p:cNvPr id="303" name="Google Shape;303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04" name="Google Shape;304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5400" y="1152475"/>
            <a:ext cx="7053197" cy="3416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 u="sng">
                <a:solidFill>
                  <a:schemeClr val="hlink"/>
                </a:solidFill>
                <a:hlinkClick r:id="rId3"/>
              </a:rPr>
              <a:t>https://asbw-retro.acdh-dev.oeaw.ac.at/pages/show.html?document=sb_1875-1912__brief_00360.xml&amp;directory=editions</a:t>
            </a:r>
            <a:r>
              <a:rPr lang="de" sz="1200"/>
              <a:t> </a:t>
            </a:r>
            <a:endParaRPr sz="1200"/>
          </a:p>
        </p:txBody>
      </p:sp>
      <p:sp>
        <p:nvSpPr>
          <p:cNvPr id="310" name="Google Shape;310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de"/>
              <a:t> </a:t>
            </a:r>
            <a:endParaRPr/>
          </a:p>
        </p:txBody>
      </p:sp>
      <p:pic>
        <p:nvPicPr>
          <p:cNvPr id="311" name="Google Shape;311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3800" y="1298197"/>
            <a:ext cx="6616397" cy="3204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6"/>
          <p:cNvSpPr txBox="1"/>
          <p:nvPr/>
        </p:nvSpPr>
        <p:spPr>
          <a:xfrm>
            <a:off x="4078500" y="4761825"/>
            <a:ext cx="50655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Arthur Schnitzler, Diary entry, 1895-03-31</a:t>
            </a:r>
            <a:endParaRPr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832301" cy="4750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some links</a:t>
            </a:r>
            <a:endParaRPr/>
          </a:p>
        </p:txBody>
      </p:sp>
      <p:sp>
        <p:nvSpPr>
          <p:cNvPr id="317" name="Google Shape;317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 u="sng">
                <a:solidFill>
                  <a:schemeClr val="hlink"/>
                </a:solidFill>
                <a:hlinkClick r:id="rId3"/>
              </a:rPr>
              <a:t>https://github.com/KONDE-AT/dsebaseapp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 u="sng">
                <a:solidFill>
                  <a:schemeClr val="hlink"/>
                </a:solidFill>
                <a:hlinkClick r:id="rId4"/>
              </a:rPr>
              <a:t>https://github.com/acdh-oeaw/acdh-prodigy-utils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 u="sng">
                <a:solidFill>
                  <a:schemeClr val="hlink"/>
                </a:solidFill>
                <a:hlinkClick r:id="rId5"/>
              </a:rPr>
              <a:t>https://github.com/acdh-oeaw/acdh-django-transkribus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de" u="sng">
                <a:solidFill>
                  <a:schemeClr val="hlink"/>
                </a:solidFill>
                <a:hlinkClick r:id="rId6"/>
              </a:rPr>
              <a:t>https://transkribus.eu/wiki/index.php/REST_Interface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 u="sng">
                <a:solidFill>
                  <a:schemeClr val="hlink"/>
                </a:solidFill>
                <a:hlinkClick r:id="rId7"/>
              </a:rPr>
              <a:t>https://github.com/transkribus/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 u="sng">
                <a:solidFill>
                  <a:schemeClr val="hlink"/>
                </a:solidFill>
                <a:hlinkClick r:id="rId8"/>
              </a:rPr>
              <a:t>https://github.com/Transkribus/TranskribusPyClient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 u="sng">
                <a:solidFill>
                  <a:schemeClr val="hlink"/>
                </a:solidFill>
                <a:hlinkClick r:id="rId9"/>
              </a:rPr>
              <a:t>https://github.com/Transkribus/TranskribusDU</a:t>
            </a:r>
            <a:r>
              <a:rPr lang="de"/>
              <a:t>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7"/>
          <p:cNvSpPr txBox="1"/>
          <p:nvPr/>
        </p:nvSpPr>
        <p:spPr>
          <a:xfrm>
            <a:off x="4078500" y="4761825"/>
            <a:ext cx="50655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Land Registry</a:t>
            </a:r>
            <a:r>
              <a:rPr lang="de"/>
              <a:t>, Vienna, 15th century</a:t>
            </a:r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852813" cy="476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what is Transkribus</a:t>
            </a:r>
            <a:endParaRPr/>
          </a:p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mostly known for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(Handwritten) Text Recogintion (HTR)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but (necessarily) performs 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Layout Detection/Recognition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9"/>
          <p:cNvSpPr txBox="1"/>
          <p:nvPr/>
        </p:nvSpPr>
        <p:spPr>
          <a:xfrm>
            <a:off x="4078500" y="4761825"/>
            <a:ext cx="50655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Collection of newspaper clips about Arthur Schnitzler</a:t>
            </a:r>
            <a:endParaRPr/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2524"/>
            <a:ext cx="8643616" cy="464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0"/>
          <p:cNvSpPr txBox="1"/>
          <p:nvPr/>
        </p:nvSpPr>
        <p:spPr>
          <a:xfrm>
            <a:off x="4078500" y="4761825"/>
            <a:ext cx="50655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Archival Material, WStLA</a:t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2524"/>
            <a:ext cx="8643616" cy="464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what is Transkribus</a:t>
            </a:r>
            <a:endParaRPr/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mostly known for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(Handwritten) Text </a:t>
            </a:r>
            <a:r>
              <a:rPr lang="de"/>
              <a:t>Recognition</a:t>
            </a:r>
            <a:r>
              <a:rPr lang="de"/>
              <a:t> (HTR)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but (necessarily) performs 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Layout Detection/Recognition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"/>
              <a:t>Layout Analysis (early state)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