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67" r:id="rId3"/>
    <p:sldId id="357" r:id="rId4"/>
    <p:sldId id="358" r:id="rId5"/>
    <p:sldId id="371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9" r:id="rId14"/>
    <p:sldId id="368" r:id="rId15"/>
    <p:sldId id="320" r:id="rId16"/>
    <p:sldId id="323" r:id="rId17"/>
    <p:sldId id="332" r:id="rId18"/>
    <p:sldId id="333" r:id="rId19"/>
    <p:sldId id="340" r:id="rId20"/>
    <p:sldId id="345" r:id="rId21"/>
    <p:sldId id="353" r:id="rId22"/>
    <p:sldId id="346" r:id="rId23"/>
    <p:sldId id="347" r:id="rId24"/>
    <p:sldId id="348" r:id="rId25"/>
    <p:sldId id="350" r:id="rId26"/>
    <p:sldId id="334" r:id="rId27"/>
    <p:sldId id="339" r:id="rId28"/>
    <p:sldId id="325" r:id="rId29"/>
    <p:sldId id="338" r:id="rId30"/>
    <p:sldId id="326" r:id="rId31"/>
    <p:sldId id="344" r:id="rId32"/>
    <p:sldId id="342" r:id="rId33"/>
    <p:sldId id="351" r:id="rId34"/>
    <p:sldId id="327" r:id="rId35"/>
    <p:sldId id="328" r:id="rId36"/>
    <p:sldId id="352" r:id="rId37"/>
    <p:sldId id="355" r:id="rId38"/>
    <p:sldId id="354" r:id="rId39"/>
    <p:sldId id="330" r:id="rId40"/>
    <p:sldId id="341" r:id="rId41"/>
    <p:sldId id="356" r:id="rId42"/>
    <p:sldId id="259" r:id="rId43"/>
    <p:sldId id="271" r:id="rId44"/>
    <p:sldId id="283" r:id="rId45"/>
    <p:sldId id="284" r:id="rId46"/>
    <p:sldId id="301" r:id="rId47"/>
    <p:sldId id="302" r:id="rId48"/>
    <p:sldId id="336" r:id="rId49"/>
    <p:sldId id="303" r:id="rId50"/>
    <p:sldId id="308" r:id="rId51"/>
    <p:sldId id="288" r:id="rId52"/>
    <p:sldId id="304" r:id="rId53"/>
    <p:sldId id="305" r:id="rId54"/>
    <p:sldId id="306" r:id="rId55"/>
    <p:sldId id="289" r:id="rId56"/>
    <p:sldId id="309" r:id="rId57"/>
    <p:sldId id="307" r:id="rId58"/>
    <p:sldId id="370" r:id="rId59"/>
    <p:sldId id="337" r:id="rId60"/>
    <p:sldId id="27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66129" autoAdjust="0"/>
  </p:normalViewPr>
  <p:slideViewPr>
    <p:cSldViewPr>
      <p:cViewPr>
        <p:scale>
          <a:sx n="50" d="100"/>
          <a:sy n="50" d="100"/>
        </p:scale>
        <p:origin x="-172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50B99-E3CC-4B65-923C-EEB901E55671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3BCDE-9146-4F83-8900-C797088A0A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781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r-Cyrl-CS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2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5675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6928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536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3186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315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DocScan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је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апликација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скенирање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докумената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дизајнирана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ScanTent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Садржи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приказ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уживо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детектује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страницу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документа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реалном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времену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Штавише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процењује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је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слика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фокусу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како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дала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повратне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информације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кориснику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како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обезбедила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тражени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квалитет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слике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који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је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потребан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даљу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обраду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употребу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анализу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слика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докумената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Поред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тога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омогућен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је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режим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рада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серији</a:t>
            </a:r>
            <a:r>
              <a:rPr lang="x-none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апликација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реагује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покрет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открива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промену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странице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аутоматски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фотографише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следећу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страницу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Управо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због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тога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књига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може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бити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скенирана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прелиставањем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страница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x-none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x-non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Ова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апликација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отвореног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кода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доступна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је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платформи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GitHub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као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Google Play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продавници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x-non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x-non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3BCDE-9146-4F83-8900-C797088A0AB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78839-9E7D-41C6-B47F-027AAF1155E8}" type="datetimeFigureOut">
              <a:rPr lang="en-US" smtClean="0"/>
              <a:pPr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2444D-FE5C-461B-AB04-BB5E7E6C8F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ilib.rs/istorijske-novine/pretraga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ab.unilib.r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vl.tuwien.ac.a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UWien/DocSca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play.google.com/store/apps/details?id=at.ac.tuwien.caa.docscan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kribus.eu/Transkribu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unilib.rs/transkribu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dakic@unilib.rs" TargetMode="External"/><Relationship Id="rId7" Type="http://schemas.openxmlformats.org/officeDocument/2006/relationships/hyperlink" Target="mailto:ivana.gavrilovic@gmail.com" TargetMode="External"/><Relationship Id="rId2" Type="http://schemas.openxmlformats.org/officeDocument/2006/relationships/hyperlink" Target="mailto:sofronijevic@unilib.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redojevic@unilib.rs" TargetMode="External"/><Relationship Id="rId5" Type="http://schemas.openxmlformats.org/officeDocument/2006/relationships/hyperlink" Target="mailto:andonovski@unilib.rs" TargetMode="External"/><Relationship Id="rId4" Type="http://schemas.openxmlformats.org/officeDocument/2006/relationships/hyperlink" Target="mailto:aleksandra@unilib.r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ca\Desktop\Transkribus-prezentacija\jQk2_UOu_4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0"/>
            <a:ext cx="2483768" cy="2483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162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5000" dirty="0" smtClean="0">
                <a:solidFill>
                  <a:srgbClr val="002060"/>
                </a:solidFill>
              </a:rPr>
              <a:t>ДЕМОКРАТИЗАЦИЈА ДИГИТАЛИЗАЦИЈЕ КУЛТУРНОГ НАСЛЕЂА</a:t>
            </a:r>
            <a:endParaRPr lang="en-US" sz="5000" dirty="0">
              <a:solidFill>
                <a:srgbClr val="002060"/>
              </a:solidFill>
            </a:endParaRPr>
          </a:p>
        </p:txBody>
      </p:sp>
      <p:pic>
        <p:nvPicPr>
          <p:cNvPr id="44034" name="Picture 2" descr="C:\Users\Korisnik\Documents\transkribus\prirucnik novi\Transkribus poglavlja i slike\2a slike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6"/>
            <a:ext cx="4284983" cy="285219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786578" y="6072206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DocScan</a:t>
            </a:r>
            <a:endParaRPr lang="x-none" sz="3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9744" y="2420888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Transkribus</a:t>
            </a:r>
            <a:endParaRPr lang="x-none" sz="3200" dirty="0"/>
          </a:p>
        </p:txBody>
      </p:sp>
      <p:sp>
        <p:nvSpPr>
          <p:cNvPr id="11" name="Rectangle 10"/>
          <p:cNvSpPr/>
          <p:nvPr/>
        </p:nvSpPr>
        <p:spPr>
          <a:xfrm>
            <a:off x="1428728" y="6273225"/>
            <a:ext cx="2195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ScanTent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9" name="Picture 8" descr="Филмски постер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414338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>
                <a:solidFill>
                  <a:srgbClr val="17375E"/>
                </a:solidFill>
              </a:rPr>
              <a:t>Опасности парцијалног увида 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Cyrl-CS" sz="2800" dirty="0" smtClean="0"/>
          </a:p>
          <a:p>
            <a:r>
              <a:rPr lang="sr-Cyrl-CS" sz="2800" dirty="0" smtClean="0"/>
              <a:t>Спознавање дела истине</a:t>
            </a:r>
            <a:r>
              <a:rPr lang="sr-Cyrl-CS" sz="2800" dirty="0"/>
              <a:t> </a:t>
            </a:r>
            <a:r>
              <a:rPr lang="sr-Cyrl-CS" sz="2800" dirty="0" smtClean="0"/>
              <a:t>уместо сагледавање </a:t>
            </a:r>
            <a:r>
              <a:rPr lang="sr-Cyrl-CS" sz="2800" dirty="0"/>
              <a:t>целокупног историјског </a:t>
            </a:r>
            <a:r>
              <a:rPr lang="sr-Cyrl-CS" sz="2800" dirty="0" smtClean="0"/>
              <a:t>контекста</a:t>
            </a:r>
            <a:endParaRPr lang="sr-Cyrl-CS" sz="2800" dirty="0"/>
          </a:p>
          <a:p>
            <a:r>
              <a:rPr lang="sr-Cyrl-CS" sz="2800" dirty="0" smtClean="0"/>
              <a:t>Доношење закључка на основу парцијалног увида</a:t>
            </a:r>
          </a:p>
          <a:p>
            <a:r>
              <a:rPr lang="sr-Cyrl-CS" sz="2800" dirty="0" smtClean="0"/>
              <a:t>Неопходно је да паралелно са технолошким развојем буду развијани и образовни механизми </a:t>
            </a:r>
          </a:p>
          <a:p>
            <a:r>
              <a:rPr lang="sr-Cyrl-CS" sz="2800" dirty="0" smtClean="0"/>
              <a:t>Смислено коришћење дигитализованих материјала без доношења </a:t>
            </a:r>
            <a:r>
              <a:rPr lang="sr-Cyrl-CS" sz="2800" dirty="0"/>
              <a:t>олаких закључака на основу парцијалних увида у </a:t>
            </a:r>
            <a:r>
              <a:rPr lang="sr-Cyrl-CS" sz="2800" dirty="0" smtClean="0"/>
              <a:t>прошлост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0258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sr-Cyrl-CS" dirty="0" smtClean="0">
                <a:solidFill>
                  <a:srgbClr val="17375E"/>
                </a:solidFill>
              </a:rPr>
              <a:t>Развој дигитализације у УБСМ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643578"/>
          </a:xfrm>
        </p:spPr>
        <p:txBody>
          <a:bodyPr>
            <a:noAutofit/>
          </a:bodyPr>
          <a:lstStyle/>
          <a:p>
            <a:r>
              <a:rPr lang="sr-Cyrl-CS" sz="2800" dirty="0"/>
              <a:t>О</a:t>
            </a:r>
            <a:r>
              <a:rPr lang="sr-Cyrl-CS" sz="2800" dirty="0" smtClean="0"/>
              <a:t>снивање </a:t>
            </a:r>
            <a:r>
              <a:rPr lang="sr-Cyrl-CS" sz="2800" dirty="0"/>
              <a:t>Одељења за развој и одржавање библиотечког система, дигитализацију фондова и културну делатност</a:t>
            </a:r>
            <a:r>
              <a:rPr lang="ru-RU" sz="2800" dirty="0"/>
              <a:t> </a:t>
            </a:r>
            <a:r>
              <a:rPr lang="ru-RU" sz="2800" dirty="0" smtClean="0"/>
              <a:t>2008. године</a:t>
            </a:r>
          </a:p>
          <a:p>
            <a:r>
              <a:rPr lang="sr-Cyrl-CS" sz="2800" dirty="0"/>
              <a:t>Н</a:t>
            </a:r>
            <a:r>
              <a:rPr lang="sr-Cyrl-CS" sz="2800" dirty="0" smtClean="0"/>
              <a:t>ајстарији </a:t>
            </a:r>
            <a:r>
              <a:rPr lang="sr-Cyrl-CS" sz="2800" dirty="0"/>
              <a:t>артефакт </a:t>
            </a:r>
            <a:r>
              <a:rPr lang="sr-Cyrl-CS" sz="2800" dirty="0" smtClean="0"/>
              <a:t>арапски </a:t>
            </a:r>
            <a:r>
              <a:rPr lang="sr-Cyrl-CS" sz="2800" dirty="0"/>
              <a:t>рукопис из 1204. године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sr-Cyrl-CS" sz="2800" dirty="0"/>
              <a:t>Први период </a:t>
            </a:r>
            <a:r>
              <a:rPr lang="sr-Cyrl-CS" sz="2800" dirty="0" smtClean="0"/>
              <a:t>- до </a:t>
            </a:r>
            <a:r>
              <a:rPr lang="sr-Cyrl-CS" sz="2800" dirty="0"/>
              <a:t>2013. године </a:t>
            </a:r>
            <a:r>
              <a:rPr lang="sr-Cyrl-CS" sz="2800" dirty="0" smtClean="0"/>
              <a:t>- креирање </a:t>
            </a:r>
            <a:r>
              <a:rPr lang="sr-Cyrl-CS" sz="2800" dirty="0"/>
              <a:t>слика скенирањем </a:t>
            </a:r>
            <a:r>
              <a:rPr lang="sr-Cyrl-CS" sz="2800" dirty="0" smtClean="0"/>
              <a:t>материјала </a:t>
            </a:r>
            <a:r>
              <a:rPr lang="sr-Cyrl-CS" sz="2800" dirty="0"/>
              <a:t>из библитотечког </a:t>
            </a:r>
            <a:r>
              <a:rPr lang="sr-Cyrl-CS" sz="2800" dirty="0" smtClean="0"/>
              <a:t>фонда</a:t>
            </a:r>
            <a:r>
              <a:rPr lang="ru-RU" sz="2800" dirty="0" smtClean="0"/>
              <a:t> </a:t>
            </a:r>
          </a:p>
          <a:p>
            <a:r>
              <a:rPr lang="uk-UA" sz="2800" dirty="0" smtClean="0"/>
              <a:t>Други период </a:t>
            </a:r>
            <a:r>
              <a:rPr lang="en-US" sz="2800" dirty="0" smtClean="0"/>
              <a:t>–</a:t>
            </a:r>
            <a:r>
              <a:rPr lang="sr-Cyrl-CS" sz="2800" dirty="0" smtClean="0"/>
              <a:t> од 2013. до </a:t>
            </a:r>
            <a:r>
              <a:rPr lang="sr-Cyrl-CS" sz="2800" dirty="0"/>
              <a:t>2016. године </a:t>
            </a:r>
            <a:r>
              <a:rPr lang="sr-Cyrl-CS" sz="2800" dirty="0" smtClean="0"/>
              <a:t>- усвајање </a:t>
            </a:r>
            <a:r>
              <a:rPr lang="sr-Cyrl-CS" sz="2800" dirty="0"/>
              <a:t>технологија и </a:t>
            </a:r>
            <a:r>
              <a:rPr lang="sr-Cyrl-CS" sz="2800" dirty="0" smtClean="0"/>
              <a:t>развијање </a:t>
            </a:r>
            <a:r>
              <a:rPr lang="sr-Cyrl-CS" sz="2800" dirty="0"/>
              <a:t>знања потребних за израду претраживих </a:t>
            </a:r>
            <a:r>
              <a:rPr lang="sr-Cyrl-CS" sz="2800" dirty="0" smtClean="0"/>
              <a:t>дигиталних колекција</a:t>
            </a:r>
            <a:r>
              <a:rPr lang="ru-RU" sz="2800" dirty="0" smtClean="0"/>
              <a:t> </a:t>
            </a:r>
            <a:r>
              <a:rPr lang="ru-RU" sz="2800" dirty="0" smtClean="0"/>
              <a:t> </a:t>
            </a:r>
            <a:r>
              <a:rPr lang="en-US" sz="2800" dirty="0" smtClean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www.unilib.rs/istorijske-novine/pretraga</a:t>
            </a:r>
            <a:endParaRPr lang="sr-Cyrl-RS" sz="2800" dirty="0" smtClean="0"/>
          </a:p>
          <a:p>
            <a:endParaRPr lang="sr-Cyrl-R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6197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>
                <a:solidFill>
                  <a:srgbClr val="17375E"/>
                </a:solidFill>
              </a:rPr>
              <a:t>Дигитализација у УБСМ данас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r-Cyrl-CS" sz="2800" dirty="0"/>
              <a:t>Д</a:t>
            </a:r>
            <a:r>
              <a:rPr lang="sr-Cyrl-CS" sz="2800" dirty="0" smtClean="0"/>
              <a:t>овољан број </a:t>
            </a:r>
            <a:r>
              <a:rPr lang="sr-Cyrl-CS" sz="2800" dirty="0"/>
              <a:t>скенера и уређаја за трансформацију </a:t>
            </a:r>
            <a:r>
              <a:rPr lang="sr-Cyrl-CS" sz="2800" dirty="0" smtClean="0"/>
              <a:t>аналогних </a:t>
            </a:r>
            <a:r>
              <a:rPr lang="sr-Cyrl-CS" sz="2800" dirty="0"/>
              <a:t>материјала у </a:t>
            </a:r>
            <a:r>
              <a:rPr lang="sr-Cyrl-CS" sz="2800" dirty="0" smtClean="0"/>
              <a:t>дигиталне </a:t>
            </a:r>
          </a:p>
          <a:p>
            <a:r>
              <a:rPr lang="sr-Cyrl-CS" sz="2800" dirty="0" smtClean="0"/>
              <a:t>Најновији </a:t>
            </a:r>
            <a:r>
              <a:rPr lang="sr-Cyrl-CS" sz="2800" dirty="0"/>
              <a:t>и </a:t>
            </a:r>
            <a:r>
              <a:rPr lang="sr-Cyrl-CS" sz="2800" dirty="0" smtClean="0"/>
              <a:t>револуционарни уређаји </a:t>
            </a:r>
            <a:r>
              <a:rPr lang="sr-Cyrl-CS" sz="2800" dirty="0"/>
              <a:t>који омогућавају процес масовне </a:t>
            </a:r>
            <a:r>
              <a:rPr lang="sr-Cyrl-CS" sz="2800" dirty="0" smtClean="0"/>
              <a:t>дигитализације</a:t>
            </a:r>
            <a:r>
              <a:rPr lang="ru-RU" sz="2800" dirty="0" smtClean="0"/>
              <a:t> </a:t>
            </a:r>
          </a:p>
          <a:p>
            <a:r>
              <a:rPr lang="sr-Cyrl-CS" sz="2800" dirty="0" smtClean="0"/>
              <a:t>Идеологија </a:t>
            </a:r>
            <a:r>
              <a:rPr lang="sr-Cyrl-CS" sz="2800" dirty="0"/>
              <a:t>демократизације </a:t>
            </a:r>
            <a:r>
              <a:rPr lang="sr-Cyrl-CS" sz="2800" dirty="0" smtClean="0"/>
              <a:t>дигитализације </a:t>
            </a:r>
            <a:r>
              <a:rPr lang="sr-Cyrl-CS" sz="2800" dirty="0"/>
              <a:t>која кориснике укључује у радне процесе и доноси потпуно нове организационе </a:t>
            </a:r>
            <a:r>
              <a:rPr lang="sr-Cyrl-CS" sz="2800" dirty="0" smtClean="0"/>
              <a:t>приступе </a:t>
            </a:r>
          </a:p>
          <a:p>
            <a:r>
              <a:rPr lang="sr-Cyrl-CS" sz="2800" dirty="0" smtClean="0"/>
              <a:t>Израда </a:t>
            </a:r>
            <a:r>
              <a:rPr lang="sr-Cyrl-CS" sz="2800" dirty="0"/>
              <a:t>првог народног, </a:t>
            </a:r>
            <a:r>
              <a:rPr lang="sr-Cyrl-CS" sz="2800" dirty="0" smtClean="0"/>
              <a:t>дигиталног</a:t>
            </a:r>
            <a:r>
              <a:rPr lang="sr-Cyrl-CS" sz="2800" dirty="0"/>
              <a:t>, граматичког речника српског језика, на ћириличном </a:t>
            </a:r>
            <a:r>
              <a:rPr lang="sr-Cyrl-CS" sz="2800" dirty="0" smtClean="0"/>
              <a:t>писму</a:t>
            </a:r>
            <a:r>
              <a:rPr lang="sr-Cyrl-CS" sz="2800" dirty="0"/>
              <a:t> </a:t>
            </a:r>
            <a:r>
              <a:rPr lang="sr-Cyrl-CS" sz="2800" dirty="0" smtClean="0"/>
              <a:t> </a:t>
            </a:r>
          </a:p>
          <a:p>
            <a:pPr marL="0" indent="0">
              <a:buNone/>
            </a:pPr>
            <a:r>
              <a:rPr lang="sr-Cyrl-CS" sz="2800" dirty="0" smtClean="0"/>
              <a:t>	</a:t>
            </a:r>
            <a:r>
              <a:rPr lang="sr-Cyrl-CS" sz="2800" dirty="0" smtClean="0">
                <a:hlinkClick r:id="rId3"/>
              </a:rPr>
              <a:t>http</a:t>
            </a:r>
            <a:r>
              <a:rPr lang="sr-Cyrl-CS" sz="2800" dirty="0">
                <a:hlinkClick r:id="rId3"/>
              </a:rPr>
              <a:t>://lab.unilib.rs/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13584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>
                <a:solidFill>
                  <a:srgbClr val="17375E"/>
                </a:solidFill>
              </a:rPr>
              <a:t>Демократизација дигитализације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363272" cy="5112568"/>
          </a:xfrm>
        </p:spPr>
        <p:txBody>
          <a:bodyPr>
            <a:noAutofit/>
          </a:bodyPr>
          <a:lstStyle/>
          <a:p>
            <a:r>
              <a:rPr lang="sr-Cyrl-CS" sz="2800" dirty="0"/>
              <a:t>П</a:t>
            </a:r>
            <a:r>
              <a:rPr lang="sr-Cyrl-CS" sz="2800" dirty="0" smtClean="0"/>
              <a:t>росечан </a:t>
            </a:r>
            <a:r>
              <a:rPr lang="sr-Cyrl-CS" sz="2800" dirty="0"/>
              <a:t>паметни телефон </a:t>
            </a:r>
            <a:r>
              <a:rPr lang="sr-Cyrl-CS" sz="2800" dirty="0" smtClean="0"/>
              <a:t>се претвара </a:t>
            </a:r>
            <a:r>
              <a:rPr lang="sr-Cyrl-CS" sz="2800" dirty="0"/>
              <a:t>у моћни </a:t>
            </a:r>
            <a:r>
              <a:rPr lang="sr-Cyrl-CS" sz="2800" dirty="0" smtClean="0"/>
              <a:t>скенер</a:t>
            </a:r>
          </a:p>
          <a:p>
            <a:r>
              <a:rPr lang="sr-Cyrl-CS" sz="2800" dirty="0" smtClean="0"/>
              <a:t>Претварање </a:t>
            </a:r>
            <a:r>
              <a:rPr lang="sr-Cyrl-CS" sz="2800" dirty="0"/>
              <a:t>руком писаних слова у машински читљив </a:t>
            </a:r>
            <a:r>
              <a:rPr lang="sr-Cyrl-CS" sz="2800" dirty="0" smtClean="0"/>
              <a:t>текст</a:t>
            </a:r>
          </a:p>
          <a:p>
            <a:r>
              <a:rPr lang="sr-Cyrl-CS" sz="2800" dirty="0" smtClean="0"/>
              <a:t>Технологија </a:t>
            </a:r>
            <a:r>
              <a:rPr lang="sr-Cyrl-CS" sz="2800" dirty="0"/>
              <a:t>машинског учења у служби рашчитавања руком писане </a:t>
            </a:r>
            <a:r>
              <a:rPr lang="sr-Cyrl-CS" sz="2800" dirty="0" smtClean="0"/>
              <a:t>грађе</a:t>
            </a:r>
          </a:p>
          <a:p>
            <a:r>
              <a:rPr lang="sr-Cyrl-CS" sz="2800" dirty="0" smtClean="0"/>
              <a:t>Брза </a:t>
            </a:r>
            <a:r>
              <a:rPr lang="sr-Cyrl-CS" sz="2800" dirty="0"/>
              <a:t>и </a:t>
            </a:r>
            <a:r>
              <a:rPr lang="sr-Cyrl-CS" sz="2800" dirty="0" smtClean="0"/>
              <a:t>лака претрага архивске </a:t>
            </a:r>
            <a:r>
              <a:rPr lang="sr-Cyrl-CS" sz="2800" dirty="0"/>
              <a:t>грађе, библиотечких фондова и приватних збирки историјских </a:t>
            </a:r>
            <a:r>
              <a:rPr lang="sr-Cyrl-CS" sz="2800" dirty="0" smtClean="0"/>
              <a:t>докумената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6042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Transkribus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DocScan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ScanTent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sr-Cyrl-C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sr-Cyrl-CS" dirty="0" smtClean="0"/>
          </a:p>
          <a:p>
            <a:pPr algn="ctr">
              <a:buNone/>
            </a:pPr>
            <a:r>
              <a:rPr lang="sr-Cyrl-CS" dirty="0" smtClean="0"/>
              <a:t>		нове технолошке могућности, нова брзина скенирања, оптичко препознавање рукописног текста, креирање претраживих докумената</a:t>
            </a:r>
            <a:endParaRPr lang="en-US" dirty="0"/>
          </a:p>
        </p:txBody>
      </p:sp>
      <p:pic>
        <p:nvPicPr>
          <p:cNvPr id="4" name="Picture 2" descr="C:\Users\Jeca\Desktop\Transkribus-prezentacija\jQk2_UOu_4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12" y="0"/>
            <a:ext cx="1714488" cy="1714488"/>
          </a:xfrm>
          <a:prstGeom prst="rect">
            <a:avLst/>
          </a:prstGeom>
          <a:noFill/>
        </p:spPr>
      </p:pic>
      <p:pic>
        <p:nvPicPr>
          <p:cNvPr id="5" name="Picture 4" descr="Филмски постер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929198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x-none" dirty="0" smtClean="0">
                <a:solidFill>
                  <a:srgbClr val="002060"/>
                </a:solidFill>
              </a:rPr>
              <a:t>Дигитализација путем </a:t>
            </a:r>
            <a:br>
              <a:rPr lang="x-none" dirty="0" smtClean="0">
                <a:solidFill>
                  <a:srgbClr val="002060"/>
                </a:solidFill>
              </a:rPr>
            </a:br>
            <a:r>
              <a:rPr lang="x-none" dirty="0" smtClean="0">
                <a:solidFill>
                  <a:srgbClr val="002060"/>
                </a:solidFill>
              </a:rPr>
              <a:t>мобилног телефона</a:t>
            </a:r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 algn="just">
              <a:buFont typeface="Arial" pitchFamily="34" charset="0"/>
              <a:buChar char="•"/>
            </a:pPr>
            <a:endParaRPr lang="x-none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err="1" smtClean="0"/>
              <a:t>истраживачи</a:t>
            </a:r>
            <a:r>
              <a:rPr lang="en-US" dirty="0" smtClean="0"/>
              <a:t> у </a:t>
            </a:r>
            <a:r>
              <a:rPr lang="en-US" dirty="0" err="1" smtClean="0"/>
              <a:t>лабораторији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Computer Vision Lab</a:t>
            </a:r>
            <a:r>
              <a:rPr lang="en-US" dirty="0" smtClean="0"/>
              <a:t> 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Техничком</a:t>
            </a:r>
            <a:r>
              <a:rPr lang="en-US" dirty="0" smtClean="0"/>
              <a:t> </a:t>
            </a:r>
            <a:r>
              <a:rPr lang="en-US" dirty="0" err="1" smtClean="0"/>
              <a:t>универзитету</a:t>
            </a:r>
            <a:r>
              <a:rPr lang="en-US" dirty="0" smtClean="0"/>
              <a:t> у </a:t>
            </a:r>
            <a:r>
              <a:rPr lang="en-US" dirty="0" err="1" smtClean="0"/>
              <a:t>Бечу</a:t>
            </a:r>
            <a:r>
              <a:rPr lang="x-none" dirty="0" smtClean="0"/>
              <a:t> као </a:t>
            </a:r>
            <a:r>
              <a:rPr lang="en-US" dirty="0" err="1" smtClean="0"/>
              <a:t>део</a:t>
            </a:r>
            <a:r>
              <a:rPr lang="en-US" dirty="0" smtClean="0"/>
              <a:t> </a:t>
            </a:r>
            <a:r>
              <a:rPr lang="sr-Latn-CS" dirty="0" smtClean="0"/>
              <a:t>пројекта</a:t>
            </a:r>
            <a:r>
              <a:rPr lang="x-none" dirty="0" smtClean="0"/>
              <a:t> </a:t>
            </a:r>
            <a:r>
              <a:rPr lang="en-US" dirty="0" smtClean="0"/>
              <a:t>H2020 </a:t>
            </a:r>
            <a:r>
              <a:rPr lang="sr-Latn-CS" dirty="0" smtClean="0"/>
              <a:t>READ</a:t>
            </a:r>
            <a:r>
              <a:rPr lang="x-none" dirty="0" smtClean="0"/>
              <a:t> </a:t>
            </a:r>
            <a:r>
              <a:rPr lang="en-US" dirty="0" err="1" smtClean="0"/>
              <a:t>развијају</a:t>
            </a:r>
            <a:r>
              <a:rPr lang="x-none" dirty="0" smtClean="0"/>
              <a:t>:</a:t>
            </a:r>
          </a:p>
          <a:p>
            <a:endParaRPr lang="x-none" dirty="0" smtClean="0"/>
          </a:p>
          <a:p>
            <a:pPr lvl="1"/>
            <a:r>
              <a:rPr lang="en-US" dirty="0" err="1" smtClean="0"/>
              <a:t>мобилну</a:t>
            </a:r>
            <a:r>
              <a:rPr lang="en-US" dirty="0" smtClean="0"/>
              <a:t> </a:t>
            </a:r>
            <a:r>
              <a:rPr lang="en-US" dirty="0" err="1" smtClean="0"/>
              <a:t>апликацију</a:t>
            </a:r>
            <a:r>
              <a:rPr lang="en-US" dirty="0" smtClean="0"/>
              <a:t> </a:t>
            </a:r>
            <a:r>
              <a:rPr lang="en-US" dirty="0" err="1" smtClean="0"/>
              <a:t>DocScan</a:t>
            </a:r>
            <a:r>
              <a:rPr lang="x-none" dirty="0" smtClean="0"/>
              <a:t> </a:t>
            </a:r>
            <a:r>
              <a:rPr lang="en-US" dirty="0" smtClean="0"/>
              <a:t>и </a:t>
            </a:r>
            <a:endParaRPr lang="x-none" dirty="0" smtClean="0"/>
          </a:p>
          <a:p>
            <a:pPr lvl="1"/>
            <a:r>
              <a:rPr lang="en-US" dirty="0" err="1" smtClean="0"/>
              <a:t>преносни</a:t>
            </a:r>
            <a:r>
              <a:rPr lang="en-US" dirty="0" smtClean="0"/>
              <a:t> </a:t>
            </a:r>
            <a:r>
              <a:rPr lang="en-US" dirty="0" err="1" smtClean="0"/>
              <a:t>уређај</a:t>
            </a:r>
            <a:r>
              <a:rPr lang="en-US" dirty="0" smtClean="0"/>
              <a:t> </a:t>
            </a:r>
            <a:r>
              <a:rPr lang="en-US" dirty="0" err="1" smtClean="0"/>
              <a:t>ScanTent</a:t>
            </a:r>
            <a:r>
              <a:rPr lang="x-none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DocScan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86412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DocScan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x-none" dirty="0" err="1" smtClean="0"/>
              <a:t>м</a:t>
            </a:r>
            <a:r>
              <a:rPr lang="en-US" dirty="0" err="1" smtClean="0"/>
              <a:t>обилна</a:t>
            </a:r>
            <a:r>
              <a:rPr lang="en-US" dirty="0" smtClean="0"/>
              <a:t> </a:t>
            </a:r>
            <a:r>
              <a:rPr lang="en-US" dirty="0" err="1" smtClean="0"/>
              <a:t>апликација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скенирање</a:t>
            </a:r>
            <a:r>
              <a:rPr lang="en-US" dirty="0" smtClean="0"/>
              <a:t> </a:t>
            </a:r>
            <a:r>
              <a:rPr lang="en-US" dirty="0" err="1" smtClean="0"/>
              <a:t>докумената</a:t>
            </a:r>
            <a:r>
              <a:rPr lang="en-US" dirty="0" smtClean="0"/>
              <a:t> </a:t>
            </a:r>
            <a:r>
              <a:rPr lang="en-US" dirty="0" err="1" smtClean="0"/>
              <a:t>дизајнирана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ScanTent</a:t>
            </a:r>
            <a:endParaRPr lang="x-none" dirty="0" smtClean="0"/>
          </a:p>
          <a:p>
            <a:r>
              <a:rPr lang="en-US" dirty="0" err="1" smtClean="0"/>
              <a:t>Садржи</a:t>
            </a:r>
            <a:r>
              <a:rPr lang="en-US" dirty="0" smtClean="0"/>
              <a:t> </a:t>
            </a:r>
            <a:r>
              <a:rPr lang="en-US" dirty="0" err="1" smtClean="0"/>
              <a:t>приказ</a:t>
            </a:r>
            <a:r>
              <a:rPr lang="en-US" dirty="0" smtClean="0"/>
              <a:t> </a:t>
            </a:r>
            <a:r>
              <a:rPr lang="en-US" dirty="0" err="1" smtClean="0"/>
              <a:t>уживо</a:t>
            </a:r>
            <a:r>
              <a:rPr lang="en-US" dirty="0" smtClean="0"/>
              <a:t> и </a:t>
            </a:r>
            <a:r>
              <a:rPr lang="en-US" dirty="0" err="1" smtClean="0"/>
              <a:t>детектује</a:t>
            </a:r>
            <a:r>
              <a:rPr lang="en-US" dirty="0" smtClean="0"/>
              <a:t> </a:t>
            </a:r>
            <a:r>
              <a:rPr lang="en-US" dirty="0" err="1" smtClean="0"/>
              <a:t>страницу</a:t>
            </a:r>
            <a:r>
              <a:rPr lang="en-US" dirty="0" smtClean="0"/>
              <a:t> </a:t>
            </a:r>
            <a:r>
              <a:rPr lang="en-US" dirty="0" err="1" smtClean="0"/>
              <a:t>документа</a:t>
            </a:r>
            <a:r>
              <a:rPr lang="en-US" dirty="0" smtClean="0"/>
              <a:t> у </a:t>
            </a:r>
            <a:r>
              <a:rPr lang="en-US" dirty="0" err="1" smtClean="0"/>
              <a:t>реалном</a:t>
            </a:r>
            <a:r>
              <a:rPr lang="en-US" dirty="0" smtClean="0"/>
              <a:t> </a:t>
            </a:r>
            <a:r>
              <a:rPr lang="en-US" dirty="0" err="1" smtClean="0"/>
              <a:t>времену</a:t>
            </a:r>
            <a:r>
              <a:rPr lang="x-none" dirty="0" smtClean="0"/>
              <a:t> </a:t>
            </a:r>
            <a:r>
              <a:rPr lang="en-US" dirty="0" smtClean="0"/>
              <a:t>и </a:t>
            </a:r>
            <a:r>
              <a:rPr lang="x-none" dirty="0" smtClean="0"/>
              <a:t>врши </a:t>
            </a:r>
            <a:r>
              <a:rPr lang="en-US" dirty="0" err="1" smtClean="0"/>
              <a:t>процену</a:t>
            </a:r>
            <a:r>
              <a:rPr lang="en-US" dirty="0" smtClean="0"/>
              <a:t> </a:t>
            </a:r>
            <a:r>
              <a:rPr lang="en-US" dirty="0" err="1" smtClean="0"/>
              <a:t>квалитета</a:t>
            </a:r>
            <a:r>
              <a:rPr lang="en-US" dirty="0" smtClean="0"/>
              <a:t> </a:t>
            </a:r>
            <a:r>
              <a:rPr lang="en-US" dirty="0" err="1" smtClean="0"/>
              <a:t>снимка</a:t>
            </a:r>
            <a:r>
              <a:rPr lang="en-US" dirty="0" smtClean="0"/>
              <a:t> (</a:t>
            </a:r>
            <a:r>
              <a:rPr lang="en-US" dirty="0" err="1" smtClean="0"/>
              <a:t>прилагођавање</a:t>
            </a:r>
            <a:r>
              <a:rPr lang="en-US" dirty="0" smtClean="0"/>
              <a:t> </a:t>
            </a:r>
            <a:r>
              <a:rPr lang="en-US" dirty="0" err="1" smtClean="0"/>
              <a:t>фокуса</a:t>
            </a:r>
            <a:r>
              <a:rPr lang="en-US" dirty="0" smtClean="0"/>
              <a:t>)</a:t>
            </a:r>
            <a:endParaRPr lang="x-none" dirty="0" smtClean="0"/>
          </a:p>
          <a:p>
            <a:r>
              <a:rPr lang="x-none" dirty="0" err="1" smtClean="0"/>
              <a:t>О</a:t>
            </a:r>
            <a:r>
              <a:rPr lang="en-US" dirty="0" err="1" smtClean="0"/>
              <a:t>могућен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режим</a:t>
            </a:r>
            <a:r>
              <a:rPr lang="en-US" dirty="0" smtClean="0"/>
              <a:t> </a:t>
            </a:r>
            <a:r>
              <a:rPr lang="en-US" dirty="0" err="1" smtClean="0"/>
              <a:t>рада</a:t>
            </a:r>
            <a:r>
              <a:rPr lang="en-US" dirty="0" smtClean="0"/>
              <a:t> у </a:t>
            </a:r>
            <a:r>
              <a:rPr lang="en-US" dirty="0" err="1" smtClean="0"/>
              <a:t>серији</a:t>
            </a:r>
            <a:r>
              <a:rPr lang="en-US" dirty="0" smtClean="0"/>
              <a:t>, </a:t>
            </a:r>
            <a:r>
              <a:rPr lang="en-US" dirty="0" err="1" smtClean="0"/>
              <a:t>тј</a:t>
            </a:r>
            <a:r>
              <a:rPr lang="en-US" dirty="0" smtClean="0"/>
              <a:t>. </a:t>
            </a:r>
            <a:r>
              <a:rPr lang="en-US" dirty="0" err="1" smtClean="0"/>
              <a:t>аутоматско</a:t>
            </a:r>
            <a:r>
              <a:rPr lang="en-US" dirty="0" smtClean="0"/>
              <a:t> </a:t>
            </a:r>
            <a:r>
              <a:rPr lang="en-US" dirty="0" err="1" smtClean="0"/>
              <a:t>фотографисање</a:t>
            </a:r>
            <a:r>
              <a:rPr lang="en-US" dirty="0" smtClean="0"/>
              <a:t> </a:t>
            </a:r>
            <a:r>
              <a:rPr lang="en-US" dirty="0" err="1" smtClean="0"/>
              <a:t>приликом</a:t>
            </a:r>
            <a:r>
              <a:rPr lang="en-US" dirty="0" smtClean="0"/>
              <a:t> </a:t>
            </a:r>
            <a:r>
              <a:rPr lang="en-US" dirty="0" err="1" smtClean="0"/>
              <a:t>окретања</a:t>
            </a:r>
            <a:r>
              <a:rPr lang="en-US" dirty="0" smtClean="0"/>
              <a:t> </a:t>
            </a:r>
            <a:r>
              <a:rPr lang="en-US" dirty="0" err="1" smtClean="0"/>
              <a:t>странице</a:t>
            </a:r>
            <a:endParaRPr lang="x-none" dirty="0" smtClean="0"/>
          </a:p>
          <a:p>
            <a:r>
              <a:rPr lang="x-none" dirty="0" err="1" smtClean="0"/>
              <a:t>А</a:t>
            </a:r>
            <a:r>
              <a:rPr lang="en-US" dirty="0" err="1" smtClean="0"/>
              <a:t>пликација</a:t>
            </a:r>
            <a:r>
              <a:rPr lang="en-US" dirty="0" smtClean="0"/>
              <a:t> </a:t>
            </a:r>
            <a:r>
              <a:rPr lang="x-none" dirty="0" smtClean="0"/>
              <a:t>је </a:t>
            </a:r>
            <a:r>
              <a:rPr lang="en-US" dirty="0" err="1" smtClean="0"/>
              <a:t>отвореног</a:t>
            </a:r>
            <a:r>
              <a:rPr lang="en-US" dirty="0" smtClean="0"/>
              <a:t> </a:t>
            </a:r>
            <a:r>
              <a:rPr lang="en-US" dirty="0" err="1" smtClean="0"/>
              <a:t>кода</a:t>
            </a:r>
            <a:r>
              <a:rPr lang="en-US" dirty="0" smtClean="0"/>
              <a:t> </a:t>
            </a:r>
            <a:r>
              <a:rPr lang="x-none" dirty="0" smtClean="0"/>
              <a:t>и </a:t>
            </a:r>
            <a:r>
              <a:rPr lang="en-US" dirty="0" err="1" smtClean="0"/>
              <a:t>доступна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платформи</a:t>
            </a:r>
            <a:r>
              <a:rPr lang="en-US" dirty="0" smtClean="0"/>
              <a:t> </a:t>
            </a:r>
            <a:r>
              <a:rPr lang="en-US" dirty="0" err="1" smtClean="0"/>
              <a:t>GitHub</a:t>
            </a:r>
            <a:r>
              <a:rPr lang="en-US" dirty="0" smtClean="0"/>
              <a:t> </a:t>
            </a:r>
            <a:r>
              <a:rPr lang="en-US" u="sng" dirty="0" smtClean="0">
                <a:hlinkClick r:id="rId3"/>
              </a:rPr>
              <a:t>https://github.com/TUWien/DocScan</a:t>
            </a:r>
            <a:r>
              <a:rPr lang="en-US" dirty="0" smtClean="0"/>
              <a:t> , </a:t>
            </a:r>
            <a:endParaRPr lang="x-none" dirty="0" smtClean="0"/>
          </a:p>
          <a:p>
            <a:pPr>
              <a:buNone/>
            </a:pPr>
            <a:r>
              <a:rPr lang="x-none" dirty="0" smtClean="0"/>
              <a:t>	</a:t>
            </a:r>
            <a:r>
              <a:rPr lang="en-US" dirty="0" err="1" smtClean="0"/>
              <a:t>као</a:t>
            </a:r>
            <a:r>
              <a:rPr lang="en-US" dirty="0" smtClean="0"/>
              <a:t> и </a:t>
            </a:r>
            <a:r>
              <a:rPr lang="en-US" dirty="0" err="1" smtClean="0"/>
              <a:t>на</a:t>
            </a:r>
            <a:r>
              <a:rPr lang="en-US" dirty="0" smtClean="0"/>
              <a:t> Google Play </a:t>
            </a:r>
            <a:r>
              <a:rPr lang="en-US" dirty="0" err="1" smtClean="0"/>
              <a:t>продавниц</a:t>
            </a:r>
            <a:r>
              <a:rPr lang="sr-Cyrl-CS" dirty="0" smtClean="0"/>
              <a:t>и</a:t>
            </a:r>
            <a:r>
              <a:rPr lang="en-US" dirty="0" smtClean="0"/>
              <a:t> </a:t>
            </a:r>
            <a:r>
              <a:rPr lang="en-US" u="sng" dirty="0" smtClean="0">
                <a:hlinkClick r:id="rId4"/>
              </a:rPr>
              <a:t>https://play.google.com/store/apps/details?id=at.ac.tuwien.caa.docscan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Филмски постер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-1429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54032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ScanTent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fontScale="85000" lnSpcReduction="10000"/>
          </a:bodyPr>
          <a:lstStyle/>
          <a:p>
            <a:endParaRPr lang="x-none" dirty="0" smtClean="0"/>
          </a:p>
          <a:p>
            <a:r>
              <a:rPr lang="en-US" dirty="0" err="1" smtClean="0"/>
              <a:t>Преносни</a:t>
            </a:r>
            <a:r>
              <a:rPr lang="en-US" dirty="0" smtClean="0"/>
              <a:t> </a:t>
            </a:r>
            <a:r>
              <a:rPr lang="en-US" dirty="0" err="1" smtClean="0"/>
              <a:t>уређај</a:t>
            </a:r>
            <a:r>
              <a:rPr lang="en-US" dirty="0" smtClean="0"/>
              <a:t> </a:t>
            </a:r>
            <a:r>
              <a:rPr lang="en-US" dirty="0" err="1" smtClean="0"/>
              <a:t>ScanTent</a:t>
            </a:r>
            <a:r>
              <a:rPr lang="x-none" dirty="0" smtClean="0"/>
              <a:t>:</a:t>
            </a:r>
          </a:p>
          <a:p>
            <a:pPr lvl="1"/>
            <a:r>
              <a:rPr lang="en-US" dirty="0" err="1" smtClean="0"/>
              <a:t>блокира</a:t>
            </a:r>
            <a:r>
              <a:rPr lang="en-US" dirty="0" smtClean="0"/>
              <a:t> </a:t>
            </a:r>
            <a:r>
              <a:rPr lang="en-US" dirty="0" err="1" smtClean="0"/>
              <a:t>амбијентално</a:t>
            </a:r>
            <a:r>
              <a:rPr lang="en-US" dirty="0" smtClean="0"/>
              <a:t> </a:t>
            </a:r>
            <a:r>
              <a:rPr lang="en-US" dirty="0" err="1" smtClean="0"/>
              <a:t>светло</a:t>
            </a:r>
            <a:r>
              <a:rPr lang="en-US" dirty="0" smtClean="0"/>
              <a:t>, </a:t>
            </a:r>
            <a:r>
              <a:rPr lang="x-none" dirty="0" smtClean="0"/>
              <a:t> </a:t>
            </a:r>
          </a:p>
          <a:p>
            <a:pPr lvl="1"/>
            <a:r>
              <a:rPr lang="en-US" dirty="0" err="1" smtClean="0"/>
              <a:t>обезбеђује</a:t>
            </a:r>
            <a:r>
              <a:rPr lang="en-US" dirty="0" smtClean="0"/>
              <a:t> </a:t>
            </a:r>
            <a:r>
              <a:rPr lang="en-US" dirty="0" err="1" smtClean="0"/>
              <a:t>недеструктивно</a:t>
            </a:r>
            <a:r>
              <a:rPr lang="en-US" dirty="0" smtClean="0"/>
              <a:t> </a:t>
            </a:r>
            <a:r>
              <a:rPr lang="en-US" dirty="0" err="1" smtClean="0"/>
              <a:t>лед</a:t>
            </a:r>
            <a:r>
              <a:rPr lang="en-US" dirty="0" smtClean="0"/>
              <a:t> </a:t>
            </a:r>
            <a:r>
              <a:rPr lang="en-US" dirty="0" err="1" smtClean="0"/>
              <a:t>светло</a:t>
            </a:r>
            <a:r>
              <a:rPr lang="x-none" dirty="0" smtClean="0"/>
              <a:t> и </a:t>
            </a:r>
          </a:p>
          <a:p>
            <a:pPr lvl="1"/>
            <a:r>
              <a:rPr lang="en-US" dirty="0" err="1" smtClean="0"/>
              <a:t>функционише</a:t>
            </a:r>
            <a:r>
              <a:rPr lang="en-US" dirty="0" smtClean="0"/>
              <a:t> </a:t>
            </a:r>
            <a:r>
              <a:rPr lang="en-US" dirty="0" err="1" smtClean="0"/>
              <a:t>као</a:t>
            </a:r>
            <a:r>
              <a:rPr lang="en-US" dirty="0" smtClean="0"/>
              <a:t> </a:t>
            </a:r>
            <a:r>
              <a:rPr lang="en-US" dirty="0" err="1" smtClean="0"/>
              <a:t>постоље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мобилни</a:t>
            </a:r>
            <a:r>
              <a:rPr lang="en-US" dirty="0" smtClean="0"/>
              <a:t> </a:t>
            </a:r>
            <a:r>
              <a:rPr lang="en-US" dirty="0" err="1" smtClean="0"/>
              <a:t>телефон</a:t>
            </a:r>
            <a:r>
              <a:rPr lang="en-US" dirty="0" smtClean="0"/>
              <a:t> </a:t>
            </a:r>
            <a:r>
              <a:rPr lang="en-US" dirty="0" err="1" smtClean="0"/>
              <a:t>када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у </a:t>
            </a:r>
            <a:r>
              <a:rPr lang="en-US" dirty="0" err="1" smtClean="0"/>
              <a:t>режиму</a:t>
            </a:r>
            <a:r>
              <a:rPr lang="en-US" dirty="0" smtClean="0"/>
              <a:t> </a:t>
            </a:r>
            <a:r>
              <a:rPr lang="en-US" dirty="0" err="1" smtClean="0"/>
              <a:t>рада</a:t>
            </a:r>
            <a:r>
              <a:rPr lang="en-US" dirty="0" smtClean="0"/>
              <a:t> у </a:t>
            </a:r>
            <a:r>
              <a:rPr lang="en-US" dirty="0" err="1" smtClean="0"/>
              <a:t>серији</a:t>
            </a:r>
            <a:endParaRPr lang="x-none" dirty="0" smtClean="0"/>
          </a:p>
          <a:p>
            <a:endParaRPr lang="x-none" dirty="0" smtClean="0"/>
          </a:p>
          <a:p>
            <a:r>
              <a:rPr lang="x-none" dirty="0" smtClean="0"/>
              <a:t>К</a:t>
            </a:r>
            <a:r>
              <a:rPr lang="en-US" dirty="0" err="1" smtClean="0"/>
              <a:t>орисници</a:t>
            </a:r>
            <a:r>
              <a:rPr lang="en-US" dirty="0" smtClean="0"/>
              <a:t> </a:t>
            </a:r>
            <a:r>
              <a:rPr lang="en-US" dirty="0" err="1" smtClean="0"/>
              <a:t>једноставно</a:t>
            </a:r>
            <a:r>
              <a:rPr lang="en-US" dirty="0" smtClean="0"/>
              <a:t> </a:t>
            </a:r>
            <a:r>
              <a:rPr lang="en-US" dirty="0" err="1" smtClean="0"/>
              <a:t>треба</a:t>
            </a:r>
            <a:r>
              <a:rPr lang="en-US" dirty="0" smtClean="0"/>
              <a:t> </a:t>
            </a:r>
            <a:r>
              <a:rPr lang="en-US" dirty="0" err="1" smtClean="0"/>
              <a:t>само</a:t>
            </a:r>
            <a:r>
              <a:rPr lang="en-US" dirty="0" smtClean="0"/>
              <a:t> </a:t>
            </a:r>
            <a:r>
              <a:rPr lang="en-US" dirty="0" err="1" smtClean="0"/>
              <a:t>да</a:t>
            </a:r>
            <a:r>
              <a:rPr lang="en-US" dirty="0" smtClean="0"/>
              <a:t> </a:t>
            </a:r>
            <a:r>
              <a:rPr lang="en-US" dirty="0" err="1" smtClean="0"/>
              <a:t>прелиставају</a:t>
            </a:r>
            <a:r>
              <a:rPr lang="en-US" dirty="0" smtClean="0"/>
              <a:t> </a:t>
            </a:r>
            <a:r>
              <a:rPr lang="en-US" dirty="0" err="1" smtClean="0"/>
              <a:t>страницу</a:t>
            </a:r>
            <a:r>
              <a:rPr lang="en-US" dirty="0" smtClean="0"/>
              <a:t>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страницу</a:t>
            </a:r>
            <a:r>
              <a:rPr lang="en-US" dirty="0" smtClean="0"/>
              <a:t> </a:t>
            </a:r>
            <a:r>
              <a:rPr lang="en-US" dirty="0" err="1" smtClean="0"/>
              <a:t>књиге</a:t>
            </a:r>
            <a:r>
              <a:rPr lang="en-US" dirty="0" smtClean="0"/>
              <a:t> </a:t>
            </a:r>
            <a:r>
              <a:rPr lang="en-US" dirty="0" err="1" smtClean="0"/>
              <a:t>како</a:t>
            </a:r>
            <a:r>
              <a:rPr lang="en-US" dirty="0" smtClean="0"/>
              <a:t> </a:t>
            </a:r>
            <a:r>
              <a:rPr lang="en-US" dirty="0" err="1" smtClean="0"/>
              <a:t>би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дигитализовали</a:t>
            </a:r>
            <a:r>
              <a:rPr lang="en-US" dirty="0" smtClean="0"/>
              <a:t>, </a:t>
            </a:r>
            <a:r>
              <a:rPr lang="en-US" dirty="0" err="1" smtClean="0"/>
              <a:t>без</a:t>
            </a:r>
            <a:r>
              <a:rPr lang="en-US" dirty="0" smtClean="0"/>
              <a:t> </a:t>
            </a:r>
            <a:r>
              <a:rPr lang="en-US" dirty="0" err="1" smtClean="0"/>
              <a:t>притискања</a:t>
            </a:r>
            <a:r>
              <a:rPr lang="en-US" dirty="0" smtClean="0"/>
              <a:t> </a:t>
            </a:r>
            <a:r>
              <a:rPr lang="en-US" dirty="0" err="1" smtClean="0"/>
              <a:t>разних</a:t>
            </a:r>
            <a:r>
              <a:rPr lang="en-US" dirty="0" smtClean="0"/>
              <a:t> </a:t>
            </a:r>
            <a:r>
              <a:rPr lang="en-US" dirty="0" err="1" smtClean="0"/>
              <a:t>команди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преузимање</a:t>
            </a:r>
            <a:r>
              <a:rPr lang="en-US" dirty="0" smtClean="0"/>
              <a:t>, </a:t>
            </a:r>
            <a:r>
              <a:rPr lang="en-US" dirty="0" err="1" smtClean="0"/>
              <a:t>сетовање</a:t>
            </a:r>
            <a:r>
              <a:rPr lang="en-US" dirty="0" smtClean="0"/>
              <a:t> </a:t>
            </a:r>
            <a:r>
              <a:rPr lang="en-US" dirty="0" err="1" smtClean="0"/>
              <a:t>или</a:t>
            </a:r>
            <a:r>
              <a:rPr lang="en-US" dirty="0" smtClean="0"/>
              <a:t> </a:t>
            </a:r>
            <a:r>
              <a:rPr lang="en-US" dirty="0" err="1" smtClean="0"/>
              <a:t>меморисање</a:t>
            </a:r>
            <a:r>
              <a:rPr lang="en-US" dirty="0" smtClean="0"/>
              <a:t> </a:t>
            </a:r>
            <a:r>
              <a:rPr lang="en-US" dirty="0" err="1" smtClean="0"/>
              <a:t>страница</a:t>
            </a:r>
            <a:r>
              <a:rPr lang="en-US" dirty="0" smtClean="0"/>
              <a:t> </a:t>
            </a:r>
            <a:endParaRPr lang="x-none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9218" name="Picture 2" descr="C:\Users\Korisnik\Documents\transkribus\prirucnik novi\Transkribus poglavlja i slike\2a slike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369"/>
            <a:ext cx="9144000" cy="5525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Делови </a:t>
            </a:r>
            <a:r>
              <a:rPr lang="en-US" dirty="0" err="1" smtClean="0"/>
              <a:t>ScanTent</a:t>
            </a:r>
            <a:r>
              <a:rPr lang="x-none" dirty="0" smtClean="0"/>
              <a:t>-а</a:t>
            </a:r>
            <a:endParaRPr lang="x-none" dirty="0"/>
          </a:p>
        </p:txBody>
      </p:sp>
      <p:pic>
        <p:nvPicPr>
          <p:cNvPr id="8194" name="Picture 2" descr="C:\Users\Korisnik\Documents\transkribus\transkribus radionica\SLIKE\IMG_0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623" r="5805" b="4349"/>
          <a:stretch>
            <a:fillRect/>
          </a:stretch>
        </p:blipFill>
        <p:spPr bwMode="auto">
          <a:xfrm>
            <a:off x="1214414" y="2000240"/>
            <a:ext cx="696330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r-Cyrl-CS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НОВЕ ТЕХНОЛОШКЕ МОГУЋНОСТИ У ДИГИТАЛИЗАЦИЈИ </a:t>
            </a:r>
          </a:p>
          <a:p>
            <a:pPr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промена парадигме пословања</a:t>
            </a:r>
            <a:endParaRPr lang="en-US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ru-RU" dirty="0" smtClean="0">
                <a:solidFill>
                  <a:srgbClr val="002060"/>
                </a:solidFill>
              </a:rPr>
              <a:t>од институција ка корисницима</a:t>
            </a:r>
            <a:r>
              <a:rPr lang="en-US" dirty="0" smtClean="0">
                <a:solidFill>
                  <a:srgbClr val="002060"/>
                </a:solidFill>
              </a:rPr>
              <a:t>-</a:t>
            </a:r>
            <a:endParaRPr lang="en-US" dirty="0"/>
          </a:p>
        </p:txBody>
      </p:sp>
      <p:pic>
        <p:nvPicPr>
          <p:cNvPr id="4" name="Picture 2" descr="C:\Users\Jeca\Desktop\Transkribus-prezentacija\jQk2_UOu_4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0"/>
            <a:ext cx="1714480" cy="1714480"/>
          </a:xfrm>
          <a:prstGeom prst="rect">
            <a:avLst/>
          </a:prstGeom>
          <a:noFill/>
        </p:spPr>
      </p:pic>
      <p:pic>
        <p:nvPicPr>
          <p:cNvPr id="5" name="Picture 4" descr="Филмски постер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1435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9218" name="Picture 2" descr="C:\Users\Korisnik\Documents\transkribus\transkribus radionica\SLIKE\IMG_0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7410" name="Picture 2" descr="C:\Users\Korisnik\Documents\transkribus\transkribus radionica\SLIKE\IMG_0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7350951" cy="4900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42" name="Picture 2" descr="C:\Users\Korisnik\Documents\transkribus\transkribus radionica\SLIKE\IMG_0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1266" name="Picture 2" descr="C:\Users\Korisnik\Documents\transkribus\transkribus radionica\SLIKE\IMG_0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2290" name="Picture 2" descr="C:\Users\Korisnik\Documents\transkribus\transkribus radionica\SLIKE\IMG_0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4338" name="Picture 2" descr="C:\Users\Korisnik\Documents\transkribus\transkribus radionica\SLIKE\IMG_0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857"/>
          <a:stretch>
            <a:fillRect/>
          </a:stretch>
        </p:blipFill>
        <p:spPr bwMode="auto">
          <a:xfrm>
            <a:off x="1643042" y="1600200"/>
            <a:ext cx="632343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DocScan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x-none" dirty="0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ову</a:t>
            </a:r>
            <a:r>
              <a:rPr lang="en-US" dirty="0" smtClean="0"/>
              <a:t> </a:t>
            </a:r>
            <a:r>
              <a:rPr lang="en-US" dirty="0" err="1" smtClean="0"/>
              <a:t>апликацију</a:t>
            </a:r>
            <a:r>
              <a:rPr lang="en-US" dirty="0" smtClean="0"/>
              <a:t> </a:t>
            </a:r>
            <a:r>
              <a:rPr lang="en-US" dirty="0" err="1" smtClean="0"/>
              <a:t>неопход</a:t>
            </a:r>
            <a:r>
              <a:rPr lang="x-none" dirty="0" smtClean="0"/>
              <a:t>а</a:t>
            </a:r>
            <a:r>
              <a:rPr lang="en-US" dirty="0" smtClean="0"/>
              <a:t>н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мобилни</a:t>
            </a:r>
            <a:r>
              <a:rPr lang="en-US" dirty="0" smtClean="0"/>
              <a:t> </a:t>
            </a:r>
            <a:r>
              <a:rPr lang="en-US" dirty="0" err="1" smtClean="0"/>
              <a:t>андроид</a:t>
            </a:r>
            <a:r>
              <a:rPr lang="en-US" dirty="0" smtClean="0"/>
              <a:t> </a:t>
            </a:r>
            <a:r>
              <a:rPr lang="en-US" dirty="0" err="1" smtClean="0"/>
              <a:t>телефон</a:t>
            </a:r>
            <a:r>
              <a:rPr lang="en-US" dirty="0" smtClean="0"/>
              <a:t> </a:t>
            </a:r>
            <a:r>
              <a:rPr lang="en-US" dirty="0" err="1" smtClean="0"/>
              <a:t>који</a:t>
            </a:r>
            <a:r>
              <a:rPr lang="en-US" dirty="0" smtClean="0"/>
              <a:t> </a:t>
            </a:r>
            <a:r>
              <a:rPr lang="en-US" dirty="0" err="1" smtClean="0"/>
              <a:t>користи</a:t>
            </a:r>
            <a:r>
              <a:rPr lang="en-US" dirty="0" smtClean="0"/>
              <a:t> </a:t>
            </a:r>
            <a:r>
              <a:rPr lang="en-US" dirty="0" err="1" smtClean="0"/>
              <a:t>минимално</a:t>
            </a:r>
            <a:r>
              <a:rPr lang="en-US" dirty="0" smtClean="0"/>
              <a:t> 4.0.3 </a:t>
            </a:r>
            <a:r>
              <a:rPr lang="en-US" dirty="0" err="1" smtClean="0"/>
              <a:t>верзију</a:t>
            </a:r>
            <a:r>
              <a:rPr lang="en-US" dirty="0" smtClean="0"/>
              <a:t> </a:t>
            </a:r>
            <a:r>
              <a:rPr lang="en-US" dirty="0" err="1" smtClean="0"/>
              <a:t>софтвера</a:t>
            </a:r>
            <a:r>
              <a:rPr lang="en-US" dirty="0" smtClean="0"/>
              <a:t> и </a:t>
            </a:r>
            <a:r>
              <a:rPr lang="en-US" dirty="0" err="1" smtClean="0"/>
              <a:t>регист</a:t>
            </a:r>
            <a:r>
              <a:rPr lang="x-none" dirty="0" smtClean="0"/>
              <a:t>рација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платформи</a:t>
            </a:r>
            <a:r>
              <a:rPr lang="en-US" dirty="0" smtClean="0"/>
              <a:t> </a:t>
            </a:r>
            <a:r>
              <a:rPr lang="en-US" dirty="0" err="1" smtClean="0"/>
              <a:t>Транскрибус</a:t>
            </a:r>
            <a:endParaRPr lang="x-none" dirty="0" smtClean="0"/>
          </a:p>
          <a:p>
            <a:endParaRPr lang="x-none" dirty="0" smtClean="0"/>
          </a:p>
          <a:p>
            <a:r>
              <a:rPr lang="en-US" dirty="0" err="1" smtClean="0"/>
              <a:t>Апликациј</a:t>
            </a:r>
            <a:r>
              <a:rPr lang="x-none" dirty="0" smtClean="0"/>
              <a:t>а</a:t>
            </a:r>
            <a:r>
              <a:rPr lang="en-US" dirty="0" smtClean="0"/>
              <a:t> </a:t>
            </a:r>
            <a:r>
              <a:rPr lang="x-none" dirty="0" smtClean="0"/>
              <a:t>се </a:t>
            </a:r>
            <a:r>
              <a:rPr lang="en-US" dirty="0" err="1" smtClean="0"/>
              <a:t>преузм</a:t>
            </a:r>
            <a:r>
              <a:rPr lang="x-none" dirty="0" smtClean="0"/>
              <a:t>а</a:t>
            </a:r>
            <a:r>
              <a:rPr lang="en-US" dirty="0" smtClean="0"/>
              <a:t> </a:t>
            </a:r>
            <a:r>
              <a:rPr lang="en-US" dirty="0" err="1" smtClean="0"/>
              <a:t>са</a:t>
            </a:r>
            <a:r>
              <a:rPr lang="en-US" dirty="0" smtClean="0"/>
              <a:t> Google Play </a:t>
            </a:r>
            <a:r>
              <a:rPr lang="en-US" dirty="0" err="1" smtClean="0"/>
              <a:t>продавнице</a:t>
            </a:r>
            <a:r>
              <a:rPr lang="en-US" dirty="0" smtClean="0"/>
              <a:t> </a:t>
            </a:r>
            <a:endParaRPr lang="x-none" dirty="0" smtClean="0"/>
          </a:p>
          <a:p>
            <a:endParaRPr lang="x-none" dirty="0" smtClean="0"/>
          </a:p>
          <a:p>
            <a:r>
              <a:rPr lang="x-none" dirty="0" smtClean="0"/>
              <a:t>Приступа јој се преко налога на платформи Транскрибус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https://transkribus.eu/Transkribus/</a:t>
            </a:r>
            <a:endParaRPr lang="en-US" dirty="0" smtClean="0"/>
          </a:p>
          <a:p>
            <a:endParaRPr lang="x-none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3906" r="4465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5786446" y="1571612"/>
            <a:ext cx="2714644" cy="12858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42" name="Picture 2" descr="C:\Users\Korisnik\Documents\transkribus\transkribus radionica\Screenshot_2018-10-24-14-42-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026" name="Picture 2" descr="C:\Users\Korisnik\Documents\transkribus\prirucnik novi\Transkribus poglavlja i slike\2b slike\1.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99072" y="166664"/>
            <a:ext cx="3558944" cy="6327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>
                <a:solidFill>
                  <a:srgbClr val="002060"/>
                </a:solidFill>
              </a:rPr>
              <a:t>Дигитализација културног наслеђа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r>
              <a:rPr lang="sr-Cyrl-RS" sz="2800" dirty="0" smtClean="0"/>
              <a:t>П</a:t>
            </a:r>
            <a:r>
              <a:rPr lang="en-US" sz="2800" dirty="0" err="1" smtClean="0"/>
              <a:t>ренос</a:t>
            </a:r>
            <a:r>
              <a:rPr lang="en-US" sz="2800" dirty="0" smtClean="0"/>
              <a:t> </a:t>
            </a:r>
            <a:r>
              <a:rPr lang="en-US" sz="2800" dirty="0" err="1" smtClean="0"/>
              <a:t>грађе</a:t>
            </a:r>
            <a:r>
              <a:rPr lang="sr-Cyrl-RS" sz="2800" dirty="0" smtClean="0"/>
              <a:t> у</a:t>
            </a:r>
            <a:r>
              <a:rPr lang="en-US" sz="2800" dirty="0" smtClean="0"/>
              <a:t> </a:t>
            </a:r>
            <a:r>
              <a:rPr lang="en-US" sz="2800" dirty="0" err="1" smtClean="0"/>
              <a:t>дигитални</a:t>
            </a:r>
            <a:r>
              <a:rPr lang="en-US" sz="2800" dirty="0" smtClean="0"/>
              <a:t> </a:t>
            </a:r>
            <a:r>
              <a:rPr lang="en-US" sz="2800" dirty="0" err="1" smtClean="0"/>
              <a:t>облик</a:t>
            </a:r>
            <a:r>
              <a:rPr lang="en-US" sz="2800" dirty="0" smtClean="0"/>
              <a:t> </a:t>
            </a:r>
            <a:r>
              <a:rPr lang="en-US" sz="2800" dirty="0" err="1" smtClean="0"/>
              <a:t>има</a:t>
            </a:r>
            <a:r>
              <a:rPr lang="en-US" sz="2800" dirty="0" smtClean="0"/>
              <a:t> </a:t>
            </a:r>
            <a:r>
              <a:rPr lang="en-US" sz="2800" dirty="0" err="1" smtClean="0"/>
              <a:t>велики</a:t>
            </a:r>
            <a:r>
              <a:rPr lang="en-US" sz="2800" dirty="0" smtClean="0"/>
              <a:t> </a:t>
            </a:r>
            <a:r>
              <a:rPr lang="en-US" sz="2800" dirty="0" err="1" smtClean="0"/>
              <a:t>значај</a:t>
            </a:r>
            <a:r>
              <a:rPr lang="en-US" sz="2800" dirty="0" smtClean="0"/>
              <a:t> </a:t>
            </a:r>
            <a:r>
              <a:rPr lang="en-US" sz="2800" dirty="0" err="1" smtClean="0"/>
              <a:t>за</a:t>
            </a:r>
            <a:r>
              <a:rPr lang="en-US" sz="2800" dirty="0" smtClean="0"/>
              <a:t> </a:t>
            </a:r>
            <a:r>
              <a:rPr lang="en-US" sz="2800" dirty="0" err="1" smtClean="0"/>
              <a:t>очување</a:t>
            </a:r>
            <a:r>
              <a:rPr lang="en-US" sz="2800" dirty="0" smtClean="0"/>
              <a:t> </a:t>
            </a:r>
            <a:r>
              <a:rPr lang="en-US" sz="2800" dirty="0" err="1" smtClean="0"/>
              <a:t>културне</a:t>
            </a:r>
            <a:r>
              <a:rPr lang="en-US" sz="2800" dirty="0" smtClean="0"/>
              <a:t> и </a:t>
            </a:r>
            <a:r>
              <a:rPr lang="en-US" sz="2800" dirty="0" err="1" smtClean="0"/>
              <a:t>научне</a:t>
            </a:r>
            <a:r>
              <a:rPr lang="en-US" sz="2800" dirty="0" smtClean="0"/>
              <a:t> </a:t>
            </a:r>
            <a:r>
              <a:rPr lang="en-US" sz="2800" dirty="0" err="1" smtClean="0"/>
              <a:t>баштине</a:t>
            </a:r>
            <a:r>
              <a:rPr lang="en-US" sz="2800" dirty="0" smtClean="0"/>
              <a:t> и </a:t>
            </a:r>
            <a:r>
              <a:rPr lang="en-US" sz="2800" dirty="0" err="1" smtClean="0"/>
              <a:t>представља</a:t>
            </a:r>
            <a:r>
              <a:rPr lang="en-US" sz="2800" dirty="0" smtClean="0"/>
              <a:t> </a:t>
            </a:r>
            <a:r>
              <a:rPr lang="en-US" sz="2800" dirty="0" err="1" smtClean="0"/>
              <a:t>основ</a:t>
            </a:r>
            <a:r>
              <a:rPr lang="en-US" sz="2800" dirty="0" smtClean="0"/>
              <a:t> </a:t>
            </a:r>
            <a:r>
              <a:rPr lang="en-US" sz="2800" dirty="0" err="1" smtClean="0"/>
              <a:t>за</a:t>
            </a:r>
            <a:r>
              <a:rPr lang="en-US" sz="2800" dirty="0" smtClean="0"/>
              <a:t> </a:t>
            </a:r>
            <a:r>
              <a:rPr lang="en-US" sz="2800" dirty="0" err="1" smtClean="0"/>
              <a:t>формирање</a:t>
            </a:r>
            <a:r>
              <a:rPr lang="en-US" sz="2800" dirty="0" smtClean="0"/>
              <a:t> </a:t>
            </a:r>
            <a:r>
              <a:rPr lang="en-US" sz="2800" dirty="0" err="1" smtClean="0"/>
              <a:t>друштва</a:t>
            </a:r>
            <a:r>
              <a:rPr lang="en-US" sz="2800" dirty="0" smtClean="0"/>
              <a:t> </a:t>
            </a:r>
            <a:r>
              <a:rPr lang="en-US" sz="2800" dirty="0" err="1" smtClean="0"/>
              <a:t>знања</a:t>
            </a:r>
            <a:r>
              <a:rPr lang="en-US" sz="2800" dirty="0" smtClean="0"/>
              <a:t> </a:t>
            </a:r>
            <a:r>
              <a:rPr lang="en-US" sz="2800" dirty="0" err="1" smtClean="0"/>
              <a:t>коме</a:t>
            </a:r>
            <a:r>
              <a:rPr lang="en-US" sz="2800" dirty="0" smtClean="0"/>
              <a:t> </a:t>
            </a:r>
            <a:r>
              <a:rPr lang="en-US" sz="2800" dirty="0" err="1" smtClean="0"/>
              <a:t>теже</a:t>
            </a:r>
            <a:r>
              <a:rPr lang="en-US" sz="2800" dirty="0" smtClean="0"/>
              <a:t> </a:t>
            </a:r>
            <a:r>
              <a:rPr lang="en-US" sz="2800" dirty="0" err="1" smtClean="0"/>
              <a:t>земље</a:t>
            </a:r>
            <a:r>
              <a:rPr lang="en-US" sz="2800" dirty="0" smtClean="0"/>
              <a:t> </a:t>
            </a:r>
            <a:r>
              <a:rPr lang="en-US" sz="2800" dirty="0" err="1" smtClean="0"/>
              <a:t>Европе</a:t>
            </a:r>
            <a:r>
              <a:rPr lang="en-US" sz="2800" dirty="0" smtClean="0"/>
              <a:t> у 21. </a:t>
            </a:r>
            <a:r>
              <a:rPr lang="en-US" sz="2800" dirty="0" err="1" smtClean="0"/>
              <a:t>веку</a:t>
            </a:r>
            <a:r>
              <a:rPr lang="en-US" sz="2800" dirty="0" smtClean="0"/>
              <a:t>. </a:t>
            </a:r>
            <a:endParaRPr lang="sr-Cyrl-RS" sz="2800" dirty="0" smtClean="0"/>
          </a:p>
          <a:p>
            <a:r>
              <a:rPr lang="ru-RU" sz="2800" dirty="0" smtClean="0"/>
              <a:t>Мали проценат дигитализованог материјала културног наслеђа како у свету, тако и у Србији</a:t>
            </a:r>
          </a:p>
          <a:p>
            <a:r>
              <a:rPr lang="ru-RU" sz="2800" dirty="0" smtClean="0"/>
              <a:t>Још мањи проценат овако сачуваних материјала је адекватно обрађен.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543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1266" name="Picture 2" descr="C:\Users\Korisnik\Documents\transkribus\prirucnik novi\Transkribus poglavlja i slike\2b slike\3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6200000" flipV="1">
            <a:off x="3143240" y="3000372"/>
            <a:ext cx="2571768" cy="1143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6146" name="Picture 2" descr="C:\Users\Korisnik\Documents\transkribus\transkribus radionica\Screenshot_2018-10-25-15-18-3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99072" y="1196164"/>
            <a:ext cx="3184783" cy="5661836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5400000">
            <a:off x="5214942" y="571480"/>
            <a:ext cx="1000132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098" name="Picture 2" descr="C:\Users\Korisnik\Documents\transkribus\transkribus radionica\Screenshot_2018-10-25-14-55-0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99072" y="500042"/>
            <a:ext cx="3455813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5362" name="Picture 2" descr="C:\Users\Korisnik\Documents\transkribus\transkribus radionica\SLIKE\IMG_05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648"/>
          <a:stretch>
            <a:fillRect/>
          </a:stretch>
        </p:blipFill>
        <p:spPr bwMode="auto">
          <a:xfrm>
            <a:off x="1177527" y="1600200"/>
            <a:ext cx="7364948" cy="5043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2290" name="Picture 2" descr="C:\Users\Korisnik\Documents\transkribus\prirucnik novi\Transkribus poglavlja i slike\2b slike\6.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072" y="285728"/>
            <a:ext cx="3655391" cy="6498474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2285984" y="5857868"/>
            <a:ext cx="1214446" cy="1000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3314" name="Picture 2" descr="C:\Users\Korisnik\Documents\transkribus\prirucnik novi\Transkribus poglavlja i slike\2b slike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072" y="285728"/>
            <a:ext cx="3630381" cy="6454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6386" name="Picture 2" descr="C:\Users\Korisnik\Documents\transkribus\transkribus radionica\SLIKE\IMG_05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835" y="1600200"/>
            <a:ext cx="7350952" cy="4900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9458" name="Picture 2" descr="C:\Users\Korisnik\Documents\transkribus\transkribus radionica\Screenshot_2018-10-25-14-59-0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292995"/>
            <a:ext cx="3130315" cy="5565005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6072198" y="500042"/>
            <a:ext cx="1071570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4338" name="Picture 2" descr="C:\Users\Korisnik\Documents\transkribus\prirucnik novi\Transkribus poglavlja i slike\2b slike\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03963"/>
            <a:ext cx="3686646" cy="6554037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6200000" flipV="1">
            <a:off x="5965041" y="2178835"/>
            <a:ext cx="2143140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 smtClean="0"/>
              <a:t/>
            </a:r>
            <a:br>
              <a:rPr lang="x-none" dirty="0" smtClean="0"/>
            </a:br>
            <a:endParaRPr lang="x-none" dirty="0"/>
          </a:p>
        </p:txBody>
      </p:sp>
      <p:pic>
        <p:nvPicPr>
          <p:cNvPr id="2050" name="Picture 2" descr="C:\Users\Korisnik\Documents\transkribus\transkribus radionica\Screenshot_2018-10-25-14-01-1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071546"/>
            <a:ext cx="3254880" cy="5786454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5400000">
            <a:off x="5393537" y="464323"/>
            <a:ext cx="928694" cy="857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786182" y="571480"/>
            <a:ext cx="1071570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>
                <a:solidFill>
                  <a:srgbClr val="17375E"/>
                </a:solidFill>
              </a:rPr>
              <a:t>Нове могућности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sz="2800" dirty="0" smtClean="0"/>
          </a:p>
          <a:p>
            <a:r>
              <a:rPr lang="ru-RU" sz="2800" dirty="0" smtClean="0"/>
              <a:t>Институције </a:t>
            </a:r>
            <a:r>
              <a:rPr lang="ru-RU" sz="2800" dirty="0" smtClean="0"/>
              <a:t>су контролисале </a:t>
            </a:r>
            <a:r>
              <a:rPr lang="ru-RU" sz="2800" dirty="0" smtClean="0"/>
              <a:t>процесе дигитализације и тиме дефинисале токове креирања </a:t>
            </a:r>
            <a:r>
              <a:rPr lang="ru-RU" sz="2800" dirty="0" smtClean="0"/>
              <a:t>информација. </a:t>
            </a:r>
            <a:endParaRPr lang="ru-RU" sz="2800" dirty="0" smtClean="0"/>
          </a:p>
          <a:p>
            <a:r>
              <a:rPr lang="ru-RU" sz="2800" dirty="0" smtClean="0"/>
              <a:t>Технолошк</a:t>
            </a:r>
            <a:r>
              <a:rPr lang="sr-Cyrl-RS" sz="2800" dirty="0" smtClean="0"/>
              <a:t>и развој</a:t>
            </a:r>
            <a:r>
              <a:rPr lang="ru-RU" sz="2800" dirty="0" smtClean="0"/>
              <a:t> омогућава да </a:t>
            </a:r>
            <a:r>
              <a:rPr lang="ru-RU" sz="2800" dirty="0"/>
              <a:t>процесе дигитализације могу равноправно контролисати и </a:t>
            </a:r>
            <a:r>
              <a:rPr lang="ru-RU" sz="2800" dirty="0" smtClean="0"/>
              <a:t>појединци</a:t>
            </a:r>
            <a:endParaRPr lang="ru-RU" sz="2800" dirty="0" smtClean="0"/>
          </a:p>
          <a:p>
            <a:r>
              <a:rPr lang="ru-RU" sz="2800" dirty="0" smtClean="0"/>
              <a:t>Институције </a:t>
            </a:r>
            <a:r>
              <a:rPr lang="ru-RU" sz="2800" dirty="0" smtClean="0"/>
              <a:t>морају </a:t>
            </a:r>
            <a:r>
              <a:rPr lang="ru-RU" sz="2800" dirty="0" smtClean="0"/>
              <a:t>да </a:t>
            </a:r>
            <a:r>
              <a:rPr lang="ru-RU" sz="2800" dirty="0" smtClean="0"/>
              <a:t>познају </a:t>
            </a:r>
            <a:r>
              <a:rPr lang="ru-RU" sz="2800" dirty="0"/>
              <a:t>технолошка решења која су основа за </a:t>
            </a:r>
            <a:r>
              <a:rPr lang="ru-RU" sz="2800" dirty="0" smtClean="0"/>
              <a:t>револуционарне могућности у процесу дигитализације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80806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4" name="Picture 2" descr="C:\Users\Korisnik\Documents\transkribus\transkribus radionica\Screenshot_2018-10-25-14-02-3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99072" y="942162"/>
            <a:ext cx="3273192" cy="581900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2428860" y="500042"/>
            <a:ext cx="1071570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4338" name="Picture 2" descr="C:\Users\Korisnik\Documents\transkribus\prirucnik novi\Transkribus poglavlja i slike\2b slike\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03963"/>
            <a:ext cx="3686646" cy="6554037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6357950" y="0"/>
            <a:ext cx="1285884" cy="7143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64" y="274638"/>
            <a:ext cx="5686436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Transkribus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12" y="1428737"/>
            <a:ext cx="6429388" cy="5429264"/>
          </a:xfrm>
        </p:spPr>
        <p:txBody>
          <a:bodyPr>
            <a:normAutofit/>
          </a:bodyPr>
          <a:lstStyle/>
          <a:p>
            <a:r>
              <a:rPr lang="x-none" sz="2400" dirty="0" smtClean="0"/>
              <a:t>Транскрибус </a:t>
            </a:r>
            <a:r>
              <a:rPr lang="en-US" sz="2400" dirty="0" smtClean="0"/>
              <a:t>- </a:t>
            </a:r>
            <a:r>
              <a:rPr lang="x-none" sz="2400" dirty="0" smtClean="0"/>
              <a:t>платформа </a:t>
            </a:r>
            <a:r>
              <a:rPr lang="x-none" sz="2400" dirty="0"/>
              <a:t>за аутоматско препознавање, транскрипцију и претраживање </a:t>
            </a:r>
            <a:r>
              <a:rPr lang="x-none" sz="2400"/>
              <a:t>историјских </a:t>
            </a:r>
            <a:r>
              <a:rPr lang="x-none" sz="2400" smtClean="0"/>
              <a:t>докумената</a:t>
            </a:r>
            <a:r>
              <a:rPr lang="x-none" sz="2400" dirty="0"/>
              <a:t>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x-none" sz="2400" dirty="0" smtClean="0"/>
              <a:t>Транскрибус </a:t>
            </a:r>
            <a:r>
              <a:rPr lang="sr-Latn-CS" sz="2400" dirty="0" smtClean="0"/>
              <a:t>развија и </a:t>
            </a:r>
            <a:r>
              <a:rPr lang="x-none" sz="2400" dirty="0" smtClean="0"/>
              <a:t>одржава </a:t>
            </a:r>
            <a:r>
              <a:rPr lang="x-none" sz="2400" dirty="0"/>
              <a:t>Група за дигитализацију и дигиталну заштиту на Универзитету </a:t>
            </a:r>
            <a:r>
              <a:rPr lang="x-none" sz="2400"/>
              <a:t>у </a:t>
            </a:r>
            <a:r>
              <a:rPr lang="x-none" sz="2400" smtClean="0"/>
              <a:t>Ин</a:t>
            </a:r>
            <a:r>
              <a:rPr lang="x-none" sz="2400" dirty="0" smtClean="0"/>
              <a:t>з</a:t>
            </a:r>
            <a:r>
              <a:rPr lang="x-none" sz="2400" smtClean="0"/>
              <a:t>бруку</a:t>
            </a:r>
            <a:r>
              <a:rPr lang="x-none" sz="2400" dirty="0"/>
              <a:t>, а финансира Европска комисија као део пројекта H2020 </a:t>
            </a:r>
            <a:r>
              <a:rPr lang="x-none" sz="2400" dirty="0" smtClean="0"/>
              <a:t>READ</a:t>
            </a:r>
            <a:r>
              <a:rPr lang="sr-Cyrl-CS" sz="2400" dirty="0" smtClean="0"/>
              <a:t> </a:t>
            </a:r>
            <a:r>
              <a:rPr lang="x-none" sz="2400" dirty="0" smtClean="0"/>
              <a:t>(</a:t>
            </a:r>
            <a:r>
              <a:rPr lang="x-none" sz="2400" dirty="0"/>
              <a:t>Recognition and Enrichment of Archival Documents) (2015-2019), тј. пројекта за препознавање и обогаћивање архивских докумената. </a:t>
            </a:r>
            <a:endParaRPr lang="en-US" sz="2400" dirty="0"/>
          </a:p>
        </p:txBody>
      </p:sp>
      <p:pic>
        <p:nvPicPr>
          <p:cNvPr id="4" name="Picture 2" descr="C:\Users\Jeca\Desktop\Transkribus-prezentacija\jQk2_UOu_4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584344" cy="2928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4972056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Transkribus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28802"/>
            <a:ext cx="6516216" cy="4697427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sz="2600" dirty="0" err="1" smtClean="0"/>
              <a:t>пружа</a:t>
            </a:r>
            <a:r>
              <a:rPr lang="sr-Latn-CS" sz="2600" dirty="0" smtClean="0"/>
              <a:t> подршк</a:t>
            </a:r>
            <a:r>
              <a:rPr lang="x-none" sz="2600" dirty="0" smtClean="0"/>
              <a:t>у</a:t>
            </a:r>
            <a:r>
              <a:rPr lang="sr-Latn-CS" sz="2600" dirty="0" smtClean="0"/>
              <a:t> корисницима који се баве транскрипцијом штампаних или рукописних докумената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 err="1" smtClean="0"/>
              <a:t>намењен</a:t>
            </a:r>
            <a:r>
              <a:rPr lang="en-US" sz="2600" dirty="0" smtClean="0"/>
              <a:t> je </a:t>
            </a:r>
            <a:r>
              <a:rPr lang="en-US" sz="2600" dirty="0" err="1" smtClean="0"/>
              <a:t>истраживачима</a:t>
            </a:r>
            <a:r>
              <a:rPr lang="en-US" sz="2600" dirty="0" smtClean="0"/>
              <a:t> </a:t>
            </a:r>
            <a:r>
              <a:rPr lang="en-US" sz="2600" dirty="0" err="1" smtClean="0"/>
              <a:t>из</a:t>
            </a:r>
            <a:r>
              <a:rPr lang="en-US" sz="2600" dirty="0" smtClean="0"/>
              <a:t> </a:t>
            </a:r>
            <a:r>
              <a:rPr lang="sr-Latn-CS" sz="2600" dirty="0" smtClean="0"/>
              <a:t>хуманистичких наука, архив</a:t>
            </a:r>
            <a:r>
              <a:rPr lang="en-US" sz="2600" dirty="0" err="1" smtClean="0"/>
              <a:t>истима</a:t>
            </a:r>
            <a:r>
              <a:rPr lang="en-US" sz="2600" dirty="0" smtClean="0"/>
              <a:t> и </a:t>
            </a:r>
            <a:r>
              <a:rPr lang="en-US" sz="2600" dirty="0" err="1" smtClean="0"/>
              <a:t>библиотекарима</a:t>
            </a:r>
            <a:r>
              <a:rPr lang="en-US" sz="2600" dirty="0" smtClean="0"/>
              <a:t>, </a:t>
            </a:r>
            <a:r>
              <a:rPr lang="en-US" sz="2600" dirty="0" err="1" smtClean="0"/>
              <a:t>волонтерима</a:t>
            </a:r>
            <a:r>
              <a:rPr lang="en-US" sz="2600" dirty="0" smtClean="0"/>
              <a:t>, </a:t>
            </a:r>
            <a:r>
              <a:rPr lang="en-US" sz="2600" dirty="0" err="1" smtClean="0"/>
              <a:t>као</a:t>
            </a:r>
            <a:r>
              <a:rPr lang="en-US" sz="2600" dirty="0" smtClean="0"/>
              <a:t> и ИТ </a:t>
            </a:r>
            <a:r>
              <a:rPr lang="en-US" sz="2600" dirty="0" err="1" smtClean="0"/>
              <a:t>стручњацима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sr-Latn-CS" sz="2600" dirty="0" smtClean="0"/>
              <a:t>већи де</a:t>
            </a:r>
            <a:r>
              <a:rPr lang="x-none" sz="2600" dirty="0" smtClean="0"/>
              <a:t>о</a:t>
            </a:r>
            <a:r>
              <a:rPr lang="sr-Latn-CS" sz="2600" dirty="0" smtClean="0"/>
              <a:t> софтвера </a:t>
            </a:r>
            <a:r>
              <a:rPr lang="x-none" sz="2600" dirty="0" smtClean="0"/>
              <a:t>је</a:t>
            </a:r>
            <a:r>
              <a:rPr lang="en-US" sz="2600" dirty="0" smtClean="0"/>
              <a:t> у </a:t>
            </a:r>
            <a:r>
              <a:rPr lang="en-US" sz="2600" dirty="0" err="1" smtClean="0"/>
              <a:t>отвореном</a:t>
            </a:r>
            <a:r>
              <a:rPr lang="en-US" sz="2600" dirty="0" smtClean="0"/>
              <a:t> </a:t>
            </a:r>
            <a:r>
              <a:rPr lang="en-US" sz="2600" dirty="0" err="1" smtClean="0"/>
              <a:t>приступу</a:t>
            </a:r>
            <a:endParaRPr lang="en-US" sz="2600" dirty="0"/>
          </a:p>
        </p:txBody>
      </p:sp>
      <p:pic>
        <p:nvPicPr>
          <p:cNvPr id="5" name="Picture 2" descr="C:\Users\Jeca\Desktop\Transkribus-prezentacija\jQk2_UOu_4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7" y="0"/>
            <a:ext cx="2643173" cy="2995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Transkribus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507288" cy="5143536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x-none" sz="3000" dirty="0" smtClean="0"/>
              <a:t>А</a:t>
            </a:r>
            <a:r>
              <a:rPr lang="sr-Latn-CS" sz="3000" dirty="0" smtClean="0"/>
              <a:t>лат</a:t>
            </a:r>
            <a:r>
              <a:rPr lang="x-none" sz="3000" dirty="0" smtClean="0"/>
              <a:t>и</a:t>
            </a:r>
            <a:r>
              <a:rPr lang="sr-Latn-CS" sz="3000" dirty="0" smtClean="0"/>
              <a:t> за аутоматску обраду скенираних</a:t>
            </a:r>
            <a:r>
              <a:rPr lang="x-none" sz="3000" dirty="0" smtClean="0"/>
              <a:t> </a:t>
            </a:r>
            <a:r>
              <a:rPr lang="sr-Latn-CS" sz="3000" dirty="0" smtClean="0"/>
              <a:t>докумената</a:t>
            </a:r>
            <a:r>
              <a:rPr lang="x-none" sz="3000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/>
              <a:t>препознавање</a:t>
            </a:r>
            <a:r>
              <a:rPr lang="en-US" sz="2600" dirty="0" smtClean="0"/>
              <a:t> </a:t>
            </a:r>
            <a:r>
              <a:rPr lang="en-US" sz="2600" dirty="0" err="1" smtClean="0"/>
              <a:t>рукописног</a:t>
            </a:r>
            <a:r>
              <a:rPr lang="en-US" sz="2600" dirty="0" smtClean="0"/>
              <a:t> </a:t>
            </a:r>
            <a:r>
              <a:rPr lang="en-US" sz="2600" dirty="0" err="1" smtClean="0"/>
              <a:t>текста</a:t>
            </a:r>
            <a:r>
              <a:rPr lang="en-US" sz="2600" dirty="0" smtClean="0"/>
              <a:t> </a:t>
            </a:r>
            <a:r>
              <a:rPr lang="en-US" sz="2600" dirty="0" err="1" smtClean="0"/>
              <a:t>коришћењем</a:t>
            </a:r>
            <a:r>
              <a:rPr lang="en-US" sz="2600" dirty="0" smtClean="0"/>
              <a:t> </a:t>
            </a:r>
            <a:r>
              <a:rPr lang="en-US" sz="2600" dirty="0" err="1" smtClean="0"/>
              <a:t>технологије</a:t>
            </a:r>
            <a:r>
              <a:rPr lang="en-US" sz="2600" dirty="0" smtClean="0"/>
              <a:t> HTR (Handwritten Text Recognition)</a:t>
            </a:r>
            <a:endParaRPr lang="x-none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/>
              <a:t>анализа</a:t>
            </a:r>
            <a:r>
              <a:rPr lang="en-US" sz="2600" dirty="0" smtClean="0"/>
              <a:t> </a:t>
            </a:r>
            <a:r>
              <a:rPr lang="en-US" sz="2600" dirty="0" err="1" smtClean="0"/>
              <a:t>распореда</a:t>
            </a:r>
            <a:r>
              <a:rPr lang="en-US" sz="2600" dirty="0" smtClean="0"/>
              <a:t> </a:t>
            </a:r>
            <a:r>
              <a:rPr lang="en-US" sz="2600" dirty="0" err="1" smtClean="0"/>
              <a:t>елемената</a:t>
            </a:r>
            <a:r>
              <a:rPr lang="en-US" sz="2600" dirty="0" smtClean="0"/>
              <a:t> </a:t>
            </a:r>
            <a:r>
              <a:rPr lang="en-US" sz="2600" dirty="0" err="1" smtClean="0"/>
              <a:t>на</a:t>
            </a:r>
            <a:r>
              <a:rPr lang="en-US" sz="2600" dirty="0" smtClean="0"/>
              <a:t> </a:t>
            </a:r>
            <a:r>
              <a:rPr lang="en-US" sz="2600" dirty="0" err="1" smtClean="0"/>
              <a:t>страници</a:t>
            </a:r>
            <a:r>
              <a:rPr lang="en-US" sz="2600" dirty="0" smtClean="0"/>
              <a:t> (Layout Analysis)</a:t>
            </a:r>
            <a:endParaRPr lang="x-none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/>
              <a:t>разумевање</a:t>
            </a:r>
            <a:r>
              <a:rPr lang="en-US" sz="2600" dirty="0" smtClean="0"/>
              <a:t> </a:t>
            </a:r>
            <a:r>
              <a:rPr lang="en-US" sz="2600" dirty="0" err="1" smtClean="0"/>
              <a:t>докумената</a:t>
            </a:r>
            <a:endParaRPr lang="x-none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/>
              <a:t>идентификација</a:t>
            </a:r>
            <a:r>
              <a:rPr lang="en-US" sz="2600" dirty="0" smtClean="0"/>
              <a:t> </a:t>
            </a:r>
            <a:r>
              <a:rPr lang="en-US" sz="2600" dirty="0" err="1" smtClean="0"/>
              <a:t>писаца</a:t>
            </a:r>
            <a:endParaRPr lang="x-none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x-none" sz="2600" dirty="0" err="1" smtClean="0"/>
              <a:t>о</a:t>
            </a:r>
            <a:r>
              <a:rPr lang="en-US" sz="2600" dirty="0" err="1" smtClean="0"/>
              <a:t>птичко</a:t>
            </a:r>
            <a:r>
              <a:rPr lang="en-US" sz="2600" dirty="0" smtClean="0"/>
              <a:t> </a:t>
            </a:r>
            <a:r>
              <a:rPr lang="en-US" sz="2600" dirty="0" err="1" smtClean="0"/>
              <a:t>препознавање</a:t>
            </a:r>
            <a:r>
              <a:rPr lang="en-US" sz="2600" dirty="0" smtClean="0"/>
              <a:t> </a:t>
            </a:r>
            <a:r>
              <a:rPr lang="en-US" sz="2600" dirty="0" err="1" smtClean="0"/>
              <a:t>карактера</a:t>
            </a:r>
            <a:r>
              <a:rPr lang="en-US" sz="2600" dirty="0" smtClean="0"/>
              <a:t> </a:t>
            </a:r>
            <a:r>
              <a:rPr lang="en-US" sz="2600" dirty="0" err="1" smtClean="0"/>
              <a:t>коришћењем</a:t>
            </a:r>
            <a:r>
              <a:rPr lang="en-US" sz="2600" dirty="0" smtClean="0"/>
              <a:t> ABBYY </a:t>
            </a:r>
            <a:r>
              <a:rPr lang="en-US" sz="2600" dirty="0" err="1" smtClean="0"/>
              <a:t>Finereader</a:t>
            </a:r>
            <a:r>
              <a:rPr lang="en-US" sz="2600" dirty="0" smtClean="0"/>
              <a:t> Engine 11 (</a:t>
            </a:r>
            <a:r>
              <a:rPr lang="sr-Latn-CS" sz="2600" dirty="0" smtClean="0"/>
              <a:t>OCR </a:t>
            </a:r>
            <a:r>
              <a:rPr lang="x-none" sz="2600" dirty="0" smtClean="0"/>
              <a:t>- </a:t>
            </a:r>
            <a:r>
              <a:rPr lang="en-US" sz="2600" dirty="0" smtClean="0"/>
              <a:t>Optical Character Recognition)</a:t>
            </a:r>
          </a:p>
          <a:p>
            <a:pPr marL="514350" indent="-514350">
              <a:buFont typeface="+mj-lt"/>
              <a:buAutoNum type="arabicPeriod"/>
            </a:pPr>
            <a:r>
              <a:rPr lang="sr-Cyrl-CS" sz="2600" dirty="0" smtClean="0"/>
              <a:t>препознавање кључних речи  </a:t>
            </a:r>
            <a:r>
              <a:rPr lang="en-US" sz="2600" dirty="0" smtClean="0"/>
              <a:t>(KWS - Keyword Spotting) 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endParaRPr lang="x-none" sz="2600" dirty="0" smtClean="0"/>
          </a:p>
          <a:p>
            <a:pPr marL="514350" indent="-514350">
              <a:buNone/>
            </a:pPr>
            <a:endParaRPr lang="x-none" sz="2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Transkribus</a:t>
            </a:r>
            <a:r>
              <a:rPr lang="x-none" dirty="0" smtClean="0">
                <a:solidFill>
                  <a:srgbClr val="002060"/>
                </a:solidFill>
              </a:rPr>
              <a:t> - </a:t>
            </a:r>
            <a:r>
              <a:rPr lang="en-US" dirty="0" smtClean="0">
                <a:solidFill>
                  <a:srgbClr val="002060"/>
                </a:solidFill>
              </a:rPr>
              <a:t>HTR </a:t>
            </a:r>
            <a:r>
              <a:rPr lang="x-none" dirty="0" smtClean="0">
                <a:solidFill>
                  <a:srgbClr val="002060"/>
                </a:solidFill>
              </a:rPr>
              <a:t>модели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72097"/>
          </a:xfrm>
        </p:spPr>
        <p:txBody>
          <a:bodyPr>
            <a:normAutofit lnSpcReduction="10000"/>
          </a:bodyPr>
          <a:lstStyle/>
          <a:p>
            <a:endParaRPr lang="x-none" dirty="0" smtClean="0"/>
          </a:p>
          <a:p>
            <a:r>
              <a:rPr lang="en-US" sz="3000" dirty="0" smtClean="0"/>
              <a:t>Handwritten Text Recognition - </a:t>
            </a:r>
            <a:r>
              <a:rPr lang="x-none" sz="3000" dirty="0" err="1" smtClean="0"/>
              <a:t>п</a:t>
            </a:r>
            <a:r>
              <a:rPr lang="en-US" sz="3000" dirty="0" err="1" smtClean="0"/>
              <a:t>репознавање</a:t>
            </a:r>
            <a:r>
              <a:rPr lang="en-US" sz="3000" dirty="0" smtClean="0"/>
              <a:t> </a:t>
            </a:r>
            <a:r>
              <a:rPr lang="en-US" sz="3000" dirty="0" err="1" smtClean="0"/>
              <a:t>рукописног</a:t>
            </a:r>
            <a:r>
              <a:rPr lang="en-US" sz="3000" dirty="0" smtClean="0"/>
              <a:t> </a:t>
            </a:r>
            <a:r>
              <a:rPr lang="en-US" sz="3000" dirty="0" err="1" smtClean="0"/>
              <a:t>текста</a:t>
            </a:r>
            <a:endParaRPr lang="x-none" sz="3000" dirty="0" smtClean="0"/>
          </a:p>
          <a:p>
            <a:endParaRPr lang="x-none" sz="3000" dirty="0" smtClean="0"/>
          </a:p>
          <a:p>
            <a:r>
              <a:rPr lang="x-none" sz="3000" dirty="0" smtClean="0"/>
              <a:t>Заснивају се на алгоритмима за машинско учење</a:t>
            </a:r>
          </a:p>
          <a:p>
            <a:endParaRPr lang="x-none" sz="3000" dirty="0" smtClean="0"/>
          </a:p>
          <a:p>
            <a:r>
              <a:rPr lang="x-none" sz="3000" dirty="0" smtClean="0"/>
              <a:t>Технологија се обучава транскрипцијом најмање 25 страница одабраног рукописног материјала - </a:t>
            </a:r>
            <a:r>
              <a:rPr lang="en-US" sz="3000" dirty="0" smtClean="0"/>
              <a:t>„ground truth“ </a:t>
            </a:r>
            <a:endParaRPr lang="x-none" sz="30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3906" r="4465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5400000">
            <a:off x="1785918" y="1142984"/>
            <a:ext cx="1785950" cy="13573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>
                <a:solidFill>
                  <a:srgbClr val="002060"/>
                </a:solidFill>
              </a:rPr>
              <a:t>Алат</a:t>
            </a:r>
            <a:r>
              <a:rPr lang="x-none" dirty="0" smtClean="0"/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Transkribus</a:t>
            </a:r>
            <a:endParaRPr lang="x-none" dirty="0"/>
          </a:p>
        </p:txBody>
      </p:sp>
      <p:pic>
        <p:nvPicPr>
          <p:cNvPr id="1026" name="Picture 2" descr="C:\Users\Korisnik\Documents\transkribus\prirucnik novi\Transkribus poglavlja i slike\5 SLIKE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8692115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x-none" dirty="0" smtClean="0">
                <a:solidFill>
                  <a:srgbClr val="002060"/>
                </a:solidFill>
              </a:rPr>
              <a:t>Увоз скенираних докумената са мобилног телефона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927"/>
          <a:stretch>
            <a:fillRect/>
          </a:stretch>
        </p:blipFill>
        <p:spPr bwMode="auto">
          <a:xfrm>
            <a:off x="285720" y="1714488"/>
            <a:ext cx="8590361" cy="454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Autofit/>
          </a:bodyPr>
          <a:lstStyle/>
          <a:p>
            <a:r>
              <a:rPr lang="x-none" dirty="0" smtClean="0">
                <a:solidFill>
                  <a:srgbClr val="002060"/>
                </a:solidFill>
              </a:rPr>
              <a:t>Увоз скенираних докумената са рачунара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Korisnik\Documents\transkribus\prirucnik novi\Transkribus poglavlja i slike\6 slike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695504" cy="47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Савремени дигитални </a:t>
            </a:r>
            <a:r>
              <a:rPr lang="sr-Cyrl-CS" dirty="0" smtClean="0"/>
              <a:t>свет</a:t>
            </a:r>
            <a:endParaRPr lang="sr-Cyrl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свет четвртре индустријске револуције</a:t>
            </a:r>
            <a:r>
              <a:rPr lang="sr-Cyrl-CS" dirty="0" smtClean="0"/>
              <a:t>,</a:t>
            </a:r>
          </a:p>
          <a:p>
            <a:r>
              <a:rPr lang="sr-Cyrl-CS" dirty="0" smtClean="0"/>
              <a:t>свет машинског учења</a:t>
            </a:r>
            <a:r>
              <a:rPr lang="sr-Cyrl-CS" dirty="0" smtClean="0"/>
              <a:t>,</a:t>
            </a:r>
          </a:p>
          <a:p>
            <a:r>
              <a:rPr lang="ru-RU" dirty="0" smtClean="0"/>
              <a:t>место </a:t>
            </a:r>
            <a:r>
              <a:rPr lang="ru-RU" dirty="0" smtClean="0"/>
              <a:t>сталних, свакодневних </a:t>
            </a:r>
            <a:r>
              <a:rPr lang="ru-RU" dirty="0" smtClean="0"/>
              <a:t>промена,</a:t>
            </a:r>
          </a:p>
          <a:p>
            <a:r>
              <a:rPr lang="sr-Cyrl-CS" dirty="0" smtClean="0"/>
              <a:t>стварање нове расподеле </a:t>
            </a:r>
            <a:r>
              <a:rPr lang="sr-Cyrl-CS" dirty="0" smtClean="0"/>
              <a:t>друштвене </a:t>
            </a:r>
            <a:r>
              <a:rPr lang="sr-Cyrl-CS" dirty="0" smtClean="0"/>
              <a:t>моћи.</a:t>
            </a:r>
            <a:endParaRPr lang="sr-Cyrl-R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 smtClean="0">
                <a:solidFill>
                  <a:srgbClr val="002060"/>
                </a:solidFill>
              </a:rPr>
              <a:t>Приказ скениране странице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00200"/>
            <a:ext cx="5755492" cy="512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29600" cy="1066130"/>
          </a:xfrm>
        </p:spPr>
        <p:txBody>
          <a:bodyPr>
            <a:noAutofit/>
          </a:bodyPr>
          <a:lstStyle/>
          <a:p>
            <a:r>
              <a:rPr lang="x-none" dirty="0" smtClean="0">
                <a:solidFill>
                  <a:srgbClr val="002060"/>
                </a:solidFill>
              </a:rPr>
              <a:t>Сегментација и транскрипција докумената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99456"/>
          </a:xfrm>
        </p:spPr>
        <p:txBody>
          <a:bodyPr>
            <a:normAutofit fontScale="92500" lnSpcReduction="20000"/>
          </a:bodyPr>
          <a:lstStyle/>
          <a:p>
            <a:r>
              <a:rPr lang="en-US" sz="2800" i="1" dirty="0" err="1" smtClean="0"/>
              <a:t>Сегментација</a:t>
            </a:r>
            <a:r>
              <a:rPr lang="x-none" sz="2800" i="1" dirty="0" smtClean="0"/>
              <a:t> – </a:t>
            </a:r>
            <a:r>
              <a:rPr lang="x-none" sz="2800" dirty="0" smtClean="0"/>
              <a:t>свака слика мора бити подељена (сегментирана) </a:t>
            </a:r>
            <a:r>
              <a:rPr lang="en-US" sz="2800" dirty="0" err="1" smtClean="0"/>
              <a:t>на</a:t>
            </a:r>
            <a:r>
              <a:rPr lang="en-US" sz="2800" dirty="0" smtClean="0"/>
              <a:t> </a:t>
            </a:r>
            <a:r>
              <a:rPr lang="en-US" sz="2800" dirty="0" err="1" smtClean="0"/>
              <a:t>текстуалне</a:t>
            </a:r>
            <a:r>
              <a:rPr lang="en-US" sz="2800" dirty="0" smtClean="0"/>
              <a:t> </a:t>
            </a:r>
            <a:r>
              <a:rPr lang="en-US" sz="2800" dirty="0" err="1" smtClean="0"/>
              <a:t>блокове</a:t>
            </a:r>
            <a:r>
              <a:rPr lang="en-US" sz="2800" dirty="0" smtClean="0"/>
              <a:t>, </a:t>
            </a:r>
            <a:r>
              <a:rPr lang="en-US" sz="2800" dirty="0" err="1" smtClean="0"/>
              <a:t>на</a:t>
            </a:r>
            <a:r>
              <a:rPr lang="en-US" sz="2800" dirty="0" smtClean="0"/>
              <a:t> </a:t>
            </a:r>
            <a:r>
              <a:rPr lang="en-US" sz="2800" dirty="0" err="1" smtClean="0"/>
              <a:t>блокове</a:t>
            </a:r>
            <a:r>
              <a:rPr lang="en-US" sz="2800" dirty="0" smtClean="0"/>
              <a:t> </a:t>
            </a:r>
            <a:r>
              <a:rPr lang="en-US" sz="2800" dirty="0" err="1" smtClean="0"/>
              <a:t>редова</a:t>
            </a:r>
            <a:r>
              <a:rPr lang="en-US" sz="2800" dirty="0" smtClean="0"/>
              <a:t> и </a:t>
            </a:r>
            <a:r>
              <a:rPr lang="en-US" sz="2800" dirty="0" err="1" smtClean="0"/>
              <a:t>на</a:t>
            </a:r>
            <a:r>
              <a:rPr lang="en-US" sz="2800" dirty="0" smtClean="0"/>
              <a:t> </a:t>
            </a:r>
            <a:r>
              <a:rPr lang="en-US" sz="2800" dirty="0" err="1" smtClean="0"/>
              <a:t>основне</a:t>
            </a:r>
            <a:r>
              <a:rPr lang="en-US" sz="2800" dirty="0" smtClean="0"/>
              <a:t> </a:t>
            </a:r>
            <a:r>
              <a:rPr lang="en-US" sz="2800" dirty="0" err="1" smtClean="0"/>
              <a:t>линије</a:t>
            </a:r>
            <a:r>
              <a:rPr lang="x-none" sz="2800" dirty="0" smtClean="0"/>
              <a:t>. Изводи се аутоматски уз помоћ алата </a:t>
            </a:r>
            <a:r>
              <a:rPr lang="en-US" sz="2800" dirty="0" smtClean="0"/>
              <a:t>Layout Analysis</a:t>
            </a:r>
            <a:endParaRPr lang="x-none" sz="2800" dirty="0" smtClean="0"/>
          </a:p>
          <a:p>
            <a:endParaRPr lang="x-none" sz="2800" i="1" dirty="0" smtClean="0"/>
          </a:p>
          <a:p>
            <a:pPr lvl="0"/>
            <a:r>
              <a:rPr lang="x-none" sz="2800" i="1" dirty="0" smtClean="0"/>
              <a:t>Транскрипција</a:t>
            </a:r>
            <a:r>
              <a:rPr lang="x-none" sz="2800" dirty="0" smtClean="0"/>
              <a:t> – </a:t>
            </a:r>
            <a:r>
              <a:rPr lang="en-US" sz="2800" dirty="0" err="1" smtClean="0"/>
              <a:t>текст</a:t>
            </a:r>
            <a:r>
              <a:rPr lang="en-US" sz="2800" dirty="0" smtClean="0"/>
              <a:t> </a:t>
            </a:r>
            <a:r>
              <a:rPr lang="en-US" sz="2800" dirty="0" err="1" smtClean="0"/>
              <a:t>се</a:t>
            </a:r>
            <a:r>
              <a:rPr lang="en-US" sz="2800" dirty="0" smtClean="0"/>
              <a:t> </a:t>
            </a:r>
            <a:r>
              <a:rPr lang="en-US" sz="2800" dirty="0" err="1" smtClean="0"/>
              <a:t>прекуцава</a:t>
            </a:r>
            <a:r>
              <a:rPr lang="en-US" sz="2800" dirty="0" smtClean="0"/>
              <a:t> </a:t>
            </a:r>
            <a:r>
              <a:rPr lang="en-US" sz="2800" dirty="0" err="1" smtClean="0"/>
              <a:t>доследно</a:t>
            </a:r>
            <a:r>
              <a:rPr lang="en-US" sz="2800" dirty="0" smtClean="0"/>
              <a:t>, </a:t>
            </a:r>
            <a:r>
              <a:rPr lang="en-US" sz="2800" dirty="0" err="1" smtClean="0"/>
              <a:t>пратећи</a:t>
            </a:r>
            <a:r>
              <a:rPr lang="en-US" sz="2800" dirty="0" smtClean="0"/>
              <a:t> </a:t>
            </a:r>
            <a:r>
              <a:rPr lang="en-US" sz="2800" dirty="0" err="1" smtClean="0"/>
              <a:t>дати</a:t>
            </a:r>
            <a:r>
              <a:rPr lang="en-US" sz="2800" dirty="0" smtClean="0"/>
              <a:t> </a:t>
            </a:r>
            <a:r>
              <a:rPr lang="en-US" sz="2800" dirty="0" err="1" smtClean="0"/>
              <a:t>редослед</a:t>
            </a:r>
            <a:r>
              <a:rPr lang="en-US" sz="2800" dirty="0" smtClean="0"/>
              <a:t>, </a:t>
            </a:r>
            <a:r>
              <a:rPr lang="en-US" sz="2800" dirty="0" err="1" smtClean="0"/>
              <a:t>онако</a:t>
            </a:r>
            <a:r>
              <a:rPr lang="en-US" sz="2800" dirty="0" smtClean="0"/>
              <a:t> </a:t>
            </a:r>
            <a:r>
              <a:rPr lang="en-US" sz="2800" dirty="0" err="1" smtClean="0"/>
              <a:t>како</a:t>
            </a:r>
            <a:r>
              <a:rPr lang="en-US" sz="2800" dirty="0" smtClean="0"/>
              <a:t> </a:t>
            </a:r>
            <a:r>
              <a:rPr lang="en-US" sz="2800" dirty="0" err="1" smtClean="0"/>
              <a:t>се</a:t>
            </a:r>
            <a:r>
              <a:rPr lang="en-US" sz="2800" dirty="0" smtClean="0"/>
              <a:t> </a:t>
            </a:r>
            <a:r>
              <a:rPr lang="en-US" sz="2800" dirty="0" err="1" smtClean="0"/>
              <a:t>види</a:t>
            </a:r>
            <a:r>
              <a:rPr lang="en-US" sz="2800" dirty="0" smtClean="0"/>
              <a:t> </a:t>
            </a:r>
            <a:r>
              <a:rPr lang="en-US" sz="2800" dirty="0" err="1" smtClean="0"/>
              <a:t>на</a:t>
            </a:r>
            <a:r>
              <a:rPr lang="en-US" sz="2800" dirty="0" smtClean="0"/>
              <a:t> </a:t>
            </a:r>
            <a:r>
              <a:rPr lang="en-US" sz="2800" dirty="0" err="1" smtClean="0"/>
              <a:t>страници</a:t>
            </a:r>
            <a:r>
              <a:rPr lang="x-none" sz="2800" dirty="0" smtClean="0"/>
              <a:t> без</a:t>
            </a:r>
            <a:r>
              <a:rPr lang="en-US" sz="2800" dirty="0" smtClean="0"/>
              <a:t> </a:t>
            </a:r>
            <a:r>
              <a:rPr lang="en-US" sz="2800" dirty="0" err="1" smtClean="0"/>
              <a:t>исправљања</a:t>
            </a:r>
            <a:r>
              <a:rPr lang="en-US" sz="2800" dirty="0" smtClean="0"/>
              <a:t> </a:t>
            </a:r>
            <a:r>
              <a:rPr lang="en-US" sz="2800" dirty="0" err="1" smtClean="0"/>
              <a:t>правописних</a:t>
            </a:r>
            <a:r>
              <a:rPr lang="en-US" sz="2800" dirty="0" smtClean="0"/>
              <a:t> и </a:t>
            </a:r>
            <a:r>
              <a:rPr lang="en-US" sz="2800" dirty="0" err="1" smtClean="0"/>
              <a:t>других</a:t>
            </a:r>
            <a:r>
              <a:rPr lang="en-US" sz="2800" dirty="0" smtClean="0"/>
              <a:t> </a:t>
            </a:r>
            <a:r>
              <a:rPr lang="en-US" sz="2800" dirty="0" err="1" smtClean="0"/>
              <a:t>грешака</a:t>
            </a:r>
            <a:r>
              <a:rPr lang="x-none" sz="2800" dirty="0" smtClean="0"/>
              <a:t>.</a:t>
            </a:r>
            <a:endParaRPr lang="en-US" sz="2800" dirty="0" smtClean="0"/>
          </a:p>
          <a:p>
            <a:pPr>
              <a:buNone/>
            </a:pPr>
            <a:endParaRPr lang="x-none" sz="2800" dirty="0" smtClean="0"/>
          </a:p>
          <a:p>
            <a:r>
              <a:rPr lang="x-none" sz="2800" dirty="0" smtClean="0"/>
              <a:t>Сегментација и транскрипција о</a:t>
            </a:r>
            <a:r>
              <a:rPr lang="en-US" sz="2800" dirty="0" err="1" smtClean="0"/>
              <a:t>могућава</a:t>
            </a:r>
            <a:r>
              <a:rPr lang="x-none" sz="2800" dirty="0" smtClean="0"/>
              <a:t>ју</a:t>
            </a:r>
            <a:r>
              <a:rPr lang="en-US" sz="2800" dirty="0" smtClean="0"/>
              <a:t> </a:t>
            </a:r>
            <a:r>
              <a:rPr lang="en-US" sz="2800" dirty="0" err="1" smtClean="0"/>
              <a:t>обучавање</a:t>
            </a:r>
            <a:r>
              <a:rPr lang="en-US" sz="2800" dirty="0" smtClean="0"/>
              <a:t> HTR </a:t>
            </a:r>
            <a:r>
              <a:rPr lang="en-US" sz="2800" dirty="0" err="1" smtClean="0"/>
              <a:t>модела</a:t>
            </a:r>
            <a:r>
              <a:rPr lang="en-US" sz="2800" dirty="0" smtClean="0"/>
              <a:t> </a:t>
            </a:r>
            <a:r>
              <a:rPr lang="en-US" sz="2800" dirty="0" err="1" smtClean="0"/>
              <a:t>за</a:t>
            </a:r>
            <a:r>
              <a:rPr lang="en-US" sz="2800" dirty="0" smtClean="0"/>
              <a:t> </a:t>
            </a:r>
            <a:r>
              <a:rPr lang="en-US" sz="2800" dirty="0" err="1" smtClean="0"/>
              <a:t>аутоматско</a:t>
            </a:r>
            <a:r>
              <a:rPr lang="en-US" sz="2800" dirty="0" smtClean="0"/>
              <a:t> </a:t>
            </a:r>
            <a:r>
              <a:rPr lang="en-US" sz="2800" dirty="0" err="1" smtClean="0"/>
              <a:t>читање</a:t>
            </a:r>
            <a:r>
              <a:rPr lang="en-US" sz="2800" dirty="0" smtClean="0"/>
              <a:t> </a:t>
            </a:r>
            <a:r>
              <a:rPr lang="en-US" sz="2800" dirty="0" err="1" smtClean="0"/>
              <a:t>историјских</a:t>
            </a:r>
            <a:r>
              <a:rPr lang="en-US" sz="2800" dirty="0" smtClean="0"/>
              <a:t> </a:t>
            </a:r>
            <a:r>
              <a:rPr lang="en-US" sz="2800" dirty="0" err="1" smtClean="0"/>
              <a:t>докумената</a:t>
            </a:r>
            <a:r>
              <a:rPr lang="x-none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CS" dirty="0" smtClean="0">
                <a:solidFill>
                  <a:srgbClr val="002060"/>
                </a:solidFill>
              </a:rPr>
              <a:t>П</a:t>
            </a:r>
            <a:r>
              <a:rPr lang="x-none" dirty="0" smtClean="0">
                <a:solidFill>
                  <a:srgbClr val="002060"/>
                </a:solidFill>
              </a:rPr>
              <a:t>роцес аутоматске </a:t>
            </a:r>
            <a:br>
              <a:rPr lang="x-none" dirty="0" smtClean="0">
                <a:solidFill>
                  <a:srgbClr val="002060"/>
                </a:solidFill>
              </a:rPr>
            </a:br>
            <a:r>
              <a:rPr lang="x-none" dirty="0" smtClean="0">
                <a:solidFill>
                  <a:srgbClr val="002060"/>
                </a:solidFill>
              </a:rPr>
              <a:t>сегментације странице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Korisnik\Documents\transkribus\prirucnik novi\Transkribus poglavlja i slike\7 slike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6338457" cy="5184715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5400000">
            <a:off x="2500298" y="2428868"/>
            <a:ext cx="1143008" cy="1000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CS" dirty="0" smtClean="0">
                <a:solidFill>
                  <a:srgbClr val="002060"/>
                </a:solidFill>
              </a:rPr>
              <a:t>Резултат</a:t>
            </a:r>
            <a:r>
              <a:rPr lang="x-none" dirty="0" smtClean="0">
                <a:solidFill>
                  <a:srgbClr val="002060"/>
                </a:solidFill>
              </a:rPr>
              <a:t> аутоматске сегментације странице</a:t>
            </a:r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098" name="Picture 2" descr="C:\Users\Korisnik\Documents\transkribus\prirucnik novi\Transkribus poglavlja i slike\7 slike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6000792" cy="5196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>
                <a:solidFill>
                  <a:srgbClr val="002060"/>
                </a:solidFill>
              </a:rPr>
              <a:t>Процес транскрипције</a:t>
            </a:r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122" name="Picture 2" descr="C:\Users\Korisnik\Documents\transkribus\prirucnik novi\Transkribus poglavlja i slike\8 slike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120" y="1628800"/>
            <a:ext cx="9008880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13502"/>
          </a:xfrm>
        </p:spPr>
        <p:txBody>
          <a:bodyPr>
            <a:noAutofit/>
          </a:bodyPr>
          <a:lstStyle/>
          <a:p>
            <a:r>
              <a:rPr lang="x-none" dirty="0" err="1" smtClean="0">
                <a:solidFill>
                  <a:srgbClr val="002060"/>
                </a:solidFill>
              </a:rPr>
              <a:t>Р</a:t>
            </a:r>
            <a:r>
              <a:rPr lang="en-US" dirty="0" err="1" smtClean="0">
                <a:solidFill>
                  <a:srgbClr val="002060"/>
                </a:solidFill>
              </a:rPr>
              <a:t>еферентни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скуп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података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x-none" dirty="0" smtClean="0">
                <a:solidFill>
                  <a:srgbClr val="002060"/>
                </a:solidFill>
              </a:rPr>
              <a:t>– </a:t>
            </a:r>
            <a:br>
              <a:rPr lang="x-none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ground truth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x-none" dirty="0" smtClean="0"/>
              <a:t>Урађена </a:t>
            </a:r>
            <a:r>
              <a:rPr lang="sr-Cyrl-CS" dirty="0" smtClean="0"/>
              <a:t>транскрипција референтних података</a:t>
            </a:r>
          </a:p>
          <a:p>
            <a:pPr>
              <a:buNone/>
            </a:pPr>
            <a:r>
              <a:rPr lang="x-none" dirty="0" smtClean="0"/>
              <a:t> погодна је за:</a:t>
            </a:r>
          </a:p>
          <a:p>
            <a:pPr lvl="0"/>
            <a:r>
              <a:rPr lang="en-US" dirty="0" err="1" smtClean="0"/>
              <a:t>креирање</a:t>
            </a:r>
            <a:r>
              <a:rPr lang="en-US" dirty="0" smtClean="0"/>
              <a:t> </a:t>
            </a:r>
            <a:r>
              <a:rPr lang="en-US" dirty="0" err="1" smtClean="0"/>
              <a:t>сета</a:t>
            </a:r>
            <a:r>
              <a:rPr lang="en-US" dirty="0" smtClean="0"/>
              <a:t> </a:t>
            </a:r>
            <a:r>
              <a:rPr lang="en-US" dirty="0" err="1" smtClean="0"/>
              <a:t>података</a:t>
            </a:r>
            <a:r>
              <a:rPr lang="en-US" dirty="0" smtClean="0"/>
              <a:t> </a:t>
            </a:r>
            <a:r>
              <a:rPr lang="en-US" dirty="0" err="1" smtClean="0"/>
              <a:t>који</a:t>
            </a:r>
            <a:r>
              <a:rPr lang="en-US" dirty="0" smtClean="0"/>
              <a:t> </a:t>
            </a:r>
            <a:r>
              <a:rPr lang="en-US" dirty="0" err="1" smtClean="0"/>
              <a:t>омогућава</a:t>
            </a:r>
            <a:r>
              <a:rPr lang="en-US" dirty="0" smtClean="0"/>
              <a:t> </a:t>
            </a:r>
            <a:r>
              <a:rPr lang="en-US" dirty="0" err="1" smtClean="0"/>
              <a:t>систему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препознавање</a:t>
            </a:r>
            <a:r>
              <a:rPr lang="en-US" dirty="0" smtClean="0"/>
              <a:t> </a:t>
            </a:r>
            <a:r>
              <a:rPr lang="en-US" dirty="0" err="1" smtClean="0"/>
              <a:t>рукописног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r>
              <a:rPr lang="en-US" dirty="0" smtClean="0"/>
              <a:t> (HTR) </a:t>
            </a:r>
            <a:r>
              <a:rPr lang="en-US" dirty="0" err="1" smtClean="0"/>
              <a:t>да</a:t>
            </a:r>
            <a:r>
              <a:rPr lang="en-US" dirty="0" smtClean="0"/>
              <a:t> </a:t>
            </a:r>
            <a:r>
              <a:rPr lang="en-US" dirty="0" err="1" smtClean="0"/>
              <a:t>научи</a:t>
            </a:r>
            <a:r>
              <a:rPr lang="en-US" dirty="0" smtClean="0"/>
              <a:t> </a:t>
            </a:r>
            <a:r>
              <a:rPr lang="en-US" dirty="0" err="1" smtClean="0"/>
              <a:t>да</a:t>
            </a:r>
            <a:r>
              <a:rPr lang="en-US" dirty="0" smtClean="0"/>
              <a:t> </a:t>
            </a:r>
            <a:r>
              <a:rPr lang="en-US" dirty="0" err="1" smtClean="0"/>
              <a:t>дешифрује</a:t>
            </a:r>
            <a:r>
              <a:rPr lang="en-US" dirty="0" smtClean="0"/>
              <a:t> </a:t>
            </a:r>
            <a:r>
              <a:rPr lang="en-US" dirty="0" err="1" smtClean="0"/>
              <a:t>рукописна</a:t>
            </a:r>
            <a:r>
              <a:rPr lang="en-US" dirty="0" smtClean="0"/>
              <a:t> </a:t>
            </a:r>
            <a:r>
              <a:rPr lang="en-US" dirty="0" err="1" smtClean="0"/>
              <a:t>документа</a:t>
            </a:r>
            <a:r>
              <a:rPr lang="en-US" dirty="0" smtClean="0"/>
              <a:t>;</a:t>
            </a:r>
          </a:p>
          <a:p>
            <a:pPr lvl="0"/>
            <a:r>
              <a:rPr lang="en-US" dirty="0" err="1" smtClean="0"/>
              <a:t>покретање</a:t>
            </a:r>
            <a:r>
              <a:rPr lang="en-US" dirty="0" smtClean="0"/>
              <a:t> HTR </a:t>
            </a:r>
            <a:r>
              <a:rPr lang="en-US" dirty="0" err="1" smtClean="0"/>
              <a:t>модела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приложеним</a:t>
            </a:r>
            <a:r>
              <a:rPr lang="en-US" dirty="0" smtClean="0"/>
              <a:t> </a:t>
            </a:r>
            <a:r>
              <a:rPr lang="en-US" dirty="0" err="1" smtClean="0"/>
              <a:t>документима</a:t>
            </a:r>
            <a:r>
              <a:rPr lang="en-US" dirty="0" smtClean="0"/>
              <a:t> и </a:t>
            </a:r>
            <a:r>
              <a:rPr lang="en-US" dirty="0" err="1" smtClean="0"/>
              <a:t>добијање</a:t>
            </a:r>
            <a:r>
              <a:rPr lang="en-US" dirty="0" smtClean="0"/>
              <a:t> </a:t>
            </a:r>
            <a:r>
              <a:rPr lang="en-US" dirty="0" err="1" smtClean="0"/>
              <a:t>аутоматски</a:t>
            </a:r>
            <a:r>
              <a:rPr lang="en-US" dirty="0" smtClean="0"/>
              <a:t> </a:t>
            </a:r>
            <a:r>
              <a:rPr lang="en-US" dirty="0" err="1" smtClean="0"/>
              <a:t>генерисан</a:t>
            </a:r>
            <a:r>
              <a:rPr lang="x-none" dirty="0" smtClean="0"/>
              <a:t>ог</a:t>
            </a:r>
            <a:r>
              <a:rPr lang="en-US" dirty="0" smtClean="0"/>
              <a:t> </a:t>
            </a:r>
            <a:r>
              <a:rPr lang="en-US" dirty="0" err="1" smtClean="0"/>
              <a:t>транскрипта</a:t>
            </a:r>
            <a:r>
              <a:rPr lang="en-US" dirty="0" smtClean="0"/>
              <a:t>;</a:t>
            </a:r>
          </a:p>
          <a:p>
            <a:pPr lvl="0"/>
            <a:r>
              <a:rPr lang="sr-Latn-CS" dirty="0" smtClean="0"/>
              <a:t>претраживања</a:t>
            </a:r>
            <a:r>
              <a:rPr lang="en-US" dirty="0" smtClean="0"/>
              <a:t> </a:t>
            </a:r>
            <a:r>
              <a:rPr lang="en-US" dirty="0" err="1" smtClean="0"/>
              <a:t>пуног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r>
              <a:rPr lang="en-US" dirty="0" smtClean="0"/>
              <a:t> </a:t>
            </a:r>
            <a:r>
              <a:rPr lang="en-US" dirty="0" err="1" smtClean="0"/>
              <a:t>коришћењем</a:t>
            </a:r>
            <a:r>
              <a:rPr lang="en-US" dirty="0" smtClean="0"/>
              <a:t>  </a:t>
            </a:r>
            <a:r>
              <a:rPr lang="sr-Latn-CS" dirty="0" smtClean="0"/>
              <a:t>метод</a:t>
            </a:r>
            <a:r>
              <a:rPr lang="en-US" dirty="0" smtClean="0"/>
              <a:t>е</a:t>
            </a:r>
            <a:r>
              <a:rPr lang="sr-Latn-CS" dirty="0" smtClean="0"/>
              <a:t> </a:t>
            </a:r>
            <a:r>
              <a:rPr lang="x-none" dirty="0" smtClean="0"/>
              <a:t>“</a:t>
            </a:r>
            <a:r>
              <a:rPr lang="sr-Latn-CS" dirty="0" smtClean="0"/>
              <a:t>проналажење кључних речи</a:t>
            </a:r>
            <a:r>
              <a:rPr lang="x-none" dirty="0" smtClean="0"/>
              <a:t>”</a:t>
            </a:r>
            <a:r>
              <a:rPr lang="en-US" dirty="0" smtClean="0"/>
              <a:t> </a:t>
            </a:r>
            <a:r>
              <a:rPr lang="en-US" dirty="0" err="1" smtClean="0"/>
              <a:t>која</a:t>
            </a:r>
            <a:r>
              <a:rPr lang="en-US" dirty="0" smtClean="0"/>
              <a:t> </a:t>
            </a:r>
            <a:r>
              <a:rPr lang="en-US" dirty="0" err="1" smtClean="0"/>
              <a:t>даје</a:t>
            </a:r>
            <a:r>
              <a:rPr lang="en-US" dirty="0" smtClean="0"/>
              <a:t>  </a:t>
            </a:r>
            <a:r>
              <a:rPr lang="en-US" dirty="0" err="1" smtClean="0"/>
              <a:t>неупоредиво</a:t>
            </a:r>
            <a:r>
              <a:rPr lang="en-US" dirty="0" smtClean="0"/>
              <a:t> </a:t>
            </a:r>
            <a:r>
              <a:rPr lang="en-US" dirty="0" err="1" smtClean="0"/>
              <a:t>боље</a:t>
            </a:r>
            <a:r>
              <a:rPr lang="en-US" dirty="0" smtClean="0"/>
              <a:t> </a:t>
            </a:r>
            <a:r>
              <a:rPr lang="en-US" dirty="0" err="1" smtClean="0"/>
              <a:t>резултате</a:t>
            </a:r>
            <a:r>
              <a:rPr lang="en-US" dirty="0" smtClean="0"/>
              <a:t> у </a:t>
            </a:r>
            <a:r>
              <a:rPr lang="en-US" dirty="0" err="1" smtClean="0"/>
              <a:t>односу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стандардне</a:t>
            </a:r>
            <a:r>
              <a:rPr lang="en-US" dirty="0" smtClean="0"/>
              <a:t> </a:t>
            </a:r>
            <a:r>
              <a:rPr lang="en-US" dirty="0" err="1" smtClean="0"/>
              <a:t>претраге</a:t>
            </a:r>
            <a:r>
              <a:rPr lang="en-US" dirty="0" smtClean="0"/>
              <a:t> </a:t>
            </a:r>
            <a:r>
              <a:rPr lang="en-US" dirty="0" err="1" smtClean="0"/>
              <a:t>пуног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припрем</a:t>
            </a:r>
            <a:r>
              <a:rPr lang="x-none" dirty="0" smtClean="0"/>
              <a:t>у</a:t>
            </a:r>
            <a:r>
              <a:rPr lang="en-US" dirty="0" smtClean="0"/>
              <a:t> </a:t>
            </a:r>
            <a:r>
              <a:rPr lang="en-US" dirty="0" err="1" smtClean="0"/>
              <a:t>докумената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научна</a:t>
            </a:r>
            <a:r>
              <a:rPr lang="en-US" dirty="0" smtClean="0"/>
              <a:t> </a:t>
            </a:r>
            <a:r>
              <a:rPr lang="en-US" dirty="0" err="1" smtClean="0"/>
              <a:t>издања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3107521" y="2464587"/>
            <a:ext cx="1714512" cy="642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1295806"/>
            <a:ext cx="9144000" cy="481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Arrow Connector 11"/>
          <p:cNvCxnSpPr/>
          <p:nvPr/>
        </p:nvCxnSpPr>
        <p:spPr>
          <a:xfrm rot="5400000">
            <a:off x="678629" y="2107397"/>
            <a:ext cx="2286016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146" name="Picture 2" descr="C:\Users\Korisnik\Documents\transkribus\prirucnik novi\Transkribus poglavlja i slike\9 slike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314325"/>
            <a:ext cx="8286750" cy="622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CS" sz="4000" dirty="0" smtClean="0">
                <a:solidFill>
                  <a:srgbClr val="002060"/>
                </a:solidFill>
              </a:rPr>
              <a:t>ДЕМОКРАТИЗАЦИЈА ДИГИТАЛИЗАЦИЈЕ КУЛТУРНОГ НАСЛЕЂА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16" y="4572008"/>
            <a:ext cx="5614998" cy="13398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hlinkClick r:id="rId2"/>
              </a:rPr>
              <a:t>http://unilib.rs/transkribus/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2" descr="C:\Users\Jeca\Desktop\Transkribus-prezentacija\jQk2_UOu_40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22" y="928670"/>
            <a:ext cx="2214578" cy="2214578"/>
          </a:xfrm>
          <a:prstGeom prst="rect">
            <a:avLst/>
          </a:prstGeom>
          <a:noFill/>
        </p:spPr>
      </p:pic>
      <p:pic>
        <p:nvPicPr>
          <p:cNvPr id="5" name="Picture 2" descr="C:\Users\Korisnik\Documents\transkribus\prirucnik novi\Transkribus poglavlja i slike\2a slike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3050"/>
            <a:ext cx="3541714" cy="2357453"/>
          </a:xfrm>
          <a:prstGeom prst="rect">
            <a:avLst/>
          </a:prstGeom>
          <a:noFill/>
        </p:spPr>
      </p:pic>
      <p:pic>
        <p:nvPicPr>
          <p:cNvPr id="6" name="Picture 5" descr="Филмски постер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1435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 smtClean="0"/>
              <a:t>Хвала на пажњи!</a:t>
            </a:r>
            <a:br>
              <a:rPr lang="x-non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9909"/>
            <a:ext cx="8229600" cy="478539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x-none" dirty="0" smtClean="0"/>
              <a:t>Адам Софронијевић</a:t>
            </a:r>
          </a:p>
          <a:p>
            <a:pPr algn="ctr">
              <a:buNone/>
            </a:pPr>
            <a:r>
              <a:rPr lang="x-none" dirty="0" smtClean="0">
                <a:hlinkClick r:id="rId2"/>
              </a:rPr>
              <a:t>sofronijevic@unilib.rs</a:t>
            </a:r>
            <a:r>
              <a:rPr lang="x-none" dirty="0" smtClean="0"/>
              <a:t> </a:t>
            </a:r>
          </a:p>
          <a:p>
            <a:pPr algn="ctr">
              <a:buNone/>
            </a:pPr>
            <a:r>
              <a:rPr lang="x-none" dirty="0" smtClean="0"/>
              <a:t>Наташа Дакић</a:t>
            </a:r>
          </a:p>
          <a:p>
            <a:pPr algn="ctr">
              <a:buNone/>
            </a:pPr>
            <a:r>
              <a:rPr lang="x-none" dirty="0" smtClean="0">
                <a:hlinkClick r:id="rId3"/>
              </a:rPr>
              <a:t>dakic@unilib.rs</a:t>
            </a:r>
            <a:r>
              <a:rPr lang="x-none" dirty="0" smtClean="0"/>
              <a:t> </a:t>
            </a:r>
          </a:p>
          <a:p>
            <a:pPr algn="ctr">
              <a:buNone/>
            </a:pPr>
            <a:r>
              <a:rPr lang="x-none" dirty="0" smtClean="0"/>
              <a:t>Александра Тртовац</a:t>
            </a:r>
          </a:p>
          <a:p>
            <a:pPr algn="ctr">
              <a:buNone/>
            </a:pPr>
            <a:r>
              <a:rPr lang="x-none" dirty="0" smtClean="0">
                <a:hlinkClick r:id="rId4"/>
              </a:rPr>
              <a:t>aleksandra@unilib.rs</a:t>
            </a:r>
            <a:r>
              <a:rPr lang="x-none" dirty="0" smtClean="0"/>
              <a:t> </a:t>
            </a:r>
          </a:p>
          <a:p>
            <a:pPr algn="ctr">
              <a:buNone/>
            </a:pPr>
            <a:r>
              <a:rPr lang="x-none" dirty="0" smtClean="0"/>
              <a:t>Јелена Андоновски</a:t>
            </a:r>
          </a:p>
          <a:p>
            <a:pPr algn="ctr">
              <a:buNone/>
            </a:pPr>
            <a:r>
              <a:rPr lang="x-none" dirty="0" smtClean="0">
                <a:hlinkClick r:id="rId5"/>
              </a:rPr>
              <a:t>andonovski@unilib.rs</a:t>
            </a:r>
            <a:r>
              <a:rPr lang="x-none" dirty="0" smtClean="0"/>
              <a:t> </a:t>
            </a:r>
            <a:endParaRPr lang="sr-Cyrl-CS" dirty="0" smtClean="0"/>
          </a:p>
          <a:p>
            <a:pPr algn="ctr">
              <a:buNone/>
            </a:pPr>
            <a:r>
              <a:rPr lang="sr-Cyrl-CS" dirty="0" smtClean="0"/>
              <a:t>Вукосав Средојевић</a:t>
            </a:r>
          </a:p>
          <a:p>
            <a:pPr algn="ctr">
              <a:buNone/>
            </a:pPr>
            <a:r>
              <a:rPr lang="en-US" dirty="0">
                <a:hlinkClick r:id="rId6"/>
              </a:rPr>
              <a:t>s</a:t>
            </a:r>
            <a:r>
              <a:rPr lang="sr-Cyrl-CS" dirty="0" smtClean="0">
                <a:hlinkClick r:id="rId6"/>
              </a:rPr>
              <a:t>redojevic</a:t>
            </a:r>
            <a:r>
              <a:rPr lang="en-US" dirty="0" smtClean="0">
                <a:hlinkClick r:id="rId6"/>
              </a:rPr>
              <a:t>@</a:t>
            </a:r>
            <a:r>
              <a:rPr lang="en-US" dirty="0" err="1" smtClean="0">
                <a:hlinkClick r:id="rId6"/>
              </a:rPr>
              <a:t>unilib.rs</a:t>
            </a:r>
            <a:r>
              <a:rPr lang="en-US" dirty="0" smtClean="0"/>
              <a:t> </a:t>
            </a:r>
            <a:endParaRPr lang="sr-Cyrl-RS" dirty="0" smtClean="0"/>
          </a:p>
          <a:p>
            <a:pPr algn="ctr">
              <a:buNone/>
            </a:pPr>
            <a:r>
              <a:rPr lang="sr-Cyrl-CS" dirty="0" smtClean="0"/>
              <a:t>Ивана Гавриловић</a:t>
            </a:r>
          </a:p>
          <a:p>
            <a:pPr algn="ctr">
              <a:buNone/>
            </a:pPr>
            <a:r>
              <a:rPr lang="en-US" dirty="0" smtClean="0">
                <a:hlinkClick r:id="rId7"/>
              </a:rPr>
              <a:t>ivana.gavrilovic@gmail.com</a:t>
            </a:r>
            <a:endParaRPr lang="sr-Cyrl-RS" dirty="0" smtClean="0"/>
          </a:p>
          <a:p>
            <a:pPr algn="ctr">
              <a:buNone/>
            </a:pPr>
            <a:endParaRPr lang="x-none" dirty="0" smtClean="0"/>
          </a:p>
          <a:p>
            <a:pPr algn="ctr">
              <a:buNone/>
            </a:pPr>
            <a:endParaRPr lang="x-none" dirty="0" smtClean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>
                <a:solidFill>
                  <a:srgbClr val="17375E"/>
                </a:solidFill>
              </a:rPr>
              <a:t>Нова расподела друштвене моћи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Autofit/>
          </a:bodyPr>
          <a:lstStyle/>
          <a:p>
            <a:r>
              <a:rPr lang="sr-Cyrl-CS" sz="2800" dirty="0"/>
              <a:t>С</a:t>
            </a:r>
            <a:r>
              <a:rPr lang="sr-Cyrl-CS" sz="2800" dirty="0" smtClean="0"/>
              <a:t>авремени </a:t>
            </a:r>
            <a:r>
              <a:rPr lang="sr-Cyrl-CS" sz="2800" dirty="0"/>
              <a:t>технолошки </a:t>
            </a:r>
            <a:r>
              <a:rPr lang="sr-Cyrl-CS" sz="2800" dirty="0" smtClean="0"/>
              <a:t>развој омогућава нову </a:t>
            </a:r>
            <a:r>
              <a:rPr lang="sr-Cyrl-CS" sz="2800" dirty="0"/>
              <a:t>расподелу друштвене </a:t>
            </a:r>
            <a:r>
              <a:rPr lang="sr-Cyrl-CS" sz="2800" dirty="0" smtClean="0"/>
              <a:t>моћи</a:t>
            </a:r>
          </a:p>
          <a:p>
            <a:r>
              <a:rPr lang="sr-Cyrl-CS" sz="2800" dirty="0" smtClean="0"/>
              <a:t>Друштвена моћ се </a:t>
            </a:r>
            <a:r>
              <a:rPr lang="sr-Cyrl-CS" sz="2800" dirty="0"/>
              <a:t>помера од центра ка периферији и од горе ка доле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sr-Cyrl-CS" sz="2800" dirty="0"/>
              <a:t>П</a:t>
            </a:r>
            <a:r>
              <a:rPr lang="sr-Cyrl-CS" sz="2800" dirty="0" smtClean="0"/>
              <a:t>роцес </a:t>
            </a:r>
            <a:r>
              <a:rPr lang="sr-Cyrl-CS" sz="2800" dirty="0"/>
              <a:t>оснаживања </a:t>
            </a:r>
            <a:r>
              <a:rPr lang="sr-Cyrl-CS" sz="2800" dirty="0" smtClean="0"/>
              <a:t>појединаца, али не и </a:t>
            </a:r>
            <a:r>
              <a:rPr lang="sr-Cyrl-CS" sz="2800" dirty="0"/>
              <a:t>слабљења институција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sr-Cyrl-CS" sz="2800" dirty="0" smtClean="0"/>
              <a:t>Свеобухватна промена улог</a:t>
            </a:r>
            <a:r>
              <a:rPr lang="en-US" sz="2800" dirty="0" smtClean="0"/>
              <a:t>e</a:t>
            </a:r>
            <a:r>
              <a:rPr lang="sr-Cyrl-CS" sz="2800" dirty="0" smtClean="0"/>
              <a:t> </a:t>
            </a:r>
            <a:r>
              <a:rPr lang="sr-Cyrl-CS" sz="2800" dirty="0"/>
              <a:t>појединца и </a:t>
            </a:r>
            <a:r>
              <a:rPr lang="sr-Cyrl-CS" sz="2800" dirty="0" smtClean="0"/>
              <a:t>институциј</a:t>
            </a:r>
            <a:r>
              <a:rPr lang="en-US" sz="2800" dirty="0" smtClean="0"/>
              <a:t>e</a:t>
            </a:r>
            <a:r>
              <a:rPr lang="sr-Cyrl-CS" sz="2800" dirty="0" smtClean="0"/>
              <a:t>, </a:t>
            </a:r>
            <a:r>
              <a:rPr lang="sr-Cyrl-CS" sz="2800" dirty="0"/>
              <a:t>укључујући и промене у домену дигитализације </a:t>
            </a:r>
            <a:r>
              <a:rPr lang="sr-Cyrl-CS" sz="2800" dirty="0" smtClean="0"/>
              <a:t>културне </a:t>
            </a:r>
            <a:r>
              <a:rPr lang="sr-Cyrl-CS" sz="2800" dirty="0"/>
              <a:t>баштине</a:t>
            </a:r>
            <a:r>
              <a:rPr lang="ru-RU" sz="2800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7144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ca\Desktop\Jelena_Andonovski\Transkribus-prezentacija\down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0"/>
            <a:ext cx="3929058" cy="2387449"/>
          </a:xfrm>
          <a:prstGeom prst="rect">
            <a:avLst/>
          </a:prstGeom>
          <a:noFill/>
        </p:spPr>
      </p:pic>
      <p:pic>
        <p:nvPicPr>
          <p:cNvPr id="2051" name="Picture 3" descr="C:\Users\Jeca\Desktop\Jelena_Andonovski\Transkribus-prezentacija\ministarstvo_kul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256"/>
            <a:ext cx="4070059" cy="2286016"/>
          </a:xfrm>
          <a:prstGeom prst="rect">
            <a:avLst/>
          </a:prstGeom>
          <a:noFill/>
        </p:spPr>
      </p:pic>
      <p:pic>
        <p:nvPicPr>
          <p:cNvPr id="23554" name="Picture 2" descr="Image result for vlada republike srbij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2857488" cy="2390960"/>
          </a:xfrm>
          <a:prstGeom prst="rect">
            <a:avLst/>
          </a:prstGeom>
          <a:noFill/>
        </p:spPr>
      </p:pic>
      <p:pic>
        <p:nvPicPr>
          <p:cNvPr id="16386" name="Picture 4" descr="GBNS clean gre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28868"/>
            <a:ext cx="2019899" cy="179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AutoShape 4" descr="Image result for Ð¤Ð¾Ð½Ð´Ð°ÑÐ¸ÑÐµ âÐÐ¾Ð²Ð¸ Ð¡Ð°Ð´ 2021 â ÐÐ²ÑÐ¾Ð¿ÑÐºÐ° Ð¿ÑÐµÑÑÐ¾Ð½Ð¸ÑÐ° ÐºÑÐ»ÑÑÑ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6390" name="AutoShape 6" descr="Image result for Ð¤Ð¾Ð½Ð´Ð°ÑÐ¸ÑÐµ âÐÐ¾Ð²Ð¸ Ð¡Ð°Ð´ 2021 â ÐÐ²ÑÐ¾Ð¿ÑÐºÐ° Ð¿ÑÐµÑÑÐ¾Ð½Ð¸ÑÐ° ÐºÑÐ»ÑÑÑ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6392" name="AutoShape 8" descr="Image result for Ð¤Ð¾Ð½Ð´Ð°ÑÐ¸ÑÐµ âÐÐ¾Ð²Ð¸ Ð¡Ð°Ð´ 2021 â ÐÐ²ÑÐ¾Ð¿ÑÐºÐ° Ð¿ÑÐµÑÑÐ¾Ð½Ð¸ÑÐ° ÐºÑÐ»ÑÑÑ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16394" name="Picture 10" descr="Novi Sad 20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14818"/>
            <a:ext cx="2428892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 smtClean="0">
                <a:solidFill>
                  <a:srgbClr val="17375E"/>
                </a:solidFill>
              </a:rPr>
              <a:t>Изградња нових модела и концепата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Cyrl-CS" sz="3000" dirty="0" smtClean="0"/>
              <a:t>Технологија не сме бити у функцији промоције </a:t>
            </a:r>
            <a:r>
              <a:rPr lang="sr-Cyrl-CS" sz="3000" dirty="0"/>
              <a:t>партикуларних интереса појединаца и олигарских група, а на штету ширег друштва и укупног напретка цивилизације</a:t>
            </a:r>
            <a:r>
              <a:rPr lang="ru-RU" sz="3000" dirty="0"/>
              <a:t> </a:t>
            </a:r>
            <a:endParaRPr lang="ru-RU" sz="3000" dirty="0" smtClean="0"/>
          </a:p>
          <a:p>
            <a:r>
              <a:rPr lang="sr-Cyrl-CS" sz="3000" dirty="0" smtClean="0"/>
              <a:t>Изградња </a:t>
            </a:r>
            <a:r>
              <a:rPr lang="sr-Cyrl-CS" sz="3000" dirty="0"/>
              <a:t>нових модела и осмишљавање нових концепата </a:t>
            </a:r>
            <a:r>
              <a:rPr lang="ru-RU" sz="3000" dirty="0" smtClean="0"/>
              <a:t>заснованих </a:t>
            </a:r>
            <a:r>
              <a:rPr lang="ru-RU" sz="3000" dirty="0" smtClean="0"/>
              <a:t>на старим и провереним </a:t>
            </a:r>
            <a:r>
              <a:rPr lang="ru-RU" sz="3000" dirty="0" smtClean="0"/>
              <a:t>вредностима хуманизма,</a:t>
            </a:r>
            <a:r>
              <a:rPr lang="sr-Cyrl-CS" sz="3000" dirty="0" smtClean="0"/>
              <a:t>који </a:t>
            </a:r>
            <a:r>
              <a:rPr lang="sr-Cyrl-CS" sz="3000" dirty="0" smtClean="0"/>
              <a:t>ће бити подржани новом технологијом </a:t>
            </a:r>
            <a:r>
              <a:rPr lang="en-US" sz="3000" dirty="0" smtClean="0"/>
              <a:t>je </a:t>
            </a:r>
            <a:r>
              <a:rPr lang="sr-Cyrl-CS" sz="3000" dirty="0" smtClean="0"/>
              <a:t>поверена институцијама</a:t>
            </a:r>
          </a:p>
          <a:p>
            <a:r>
              <a:rPr lang="sr-Cyrl-CS" sz="3000" dirty="0"/>
              <a:t>Ј</a:t>
            </a:r>
            <a:r>
              <a:rPr lang="sr-Cyrl-CS" sz="3000" dirty="0" smtClean="0"/>
              <a:t>авно финансираним </a:t>
            </a:r>
            <a:r>
              <a:rPr lang="sr-Cyrl-CS" sz="3000" dirty="0"/>
              <a:t>ресурсима институција може остварити овај дугорочни </a:t>
            </a:r>
            <a:r>
              <a:rPr lang="sr-Cyrl-CS" sz="3000" dirty="0" smtClean="0"/>
              <a:t>циљ у такмичењу са  краткорочним</a:t>
            </a:r>
            <a:r>
              <a:rPr lang="sr-Cyrl-CS" sz="3000" dirty="0"/>
              <a:t>, деструктивним</a:t>
            </a:r>
            <a:r>
              <a:rPr lang="sr-Cyrl-CS" sz="3000" dirty="0" smtClean="0"/>
              <a:t>, личним и партикуларним интересима појединца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6714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>
                <a:solidFill>
                  <a:schemeClr val="tx2">
                    <a:lumMod val="75000"/>
                  </a:schemeClr>
                </a:solidFill>
              </a:rPr>
              <a:t>Дигитални Елдорадо или олако обећана прошлост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r>
              <a:rPr lang="sr-Cyrl-CS" sz="2800" dirty="0" smtClean="0"/>
              <a:t>Дигитални свет као Елдорадо </a:t>
            </a:r>
            <a:r>
              <a:rPr lang="sr-Cyrl-CS" sz="2800" dirty="0"/>
              <a:t>љубитеља традиције, </a:t>
            </a:r>
            <a:r>
              <a:rPr lang="sr-Cyrl-CS" sz="2800" dirty="0" smtClean="0"/>
              <a:t>хобиста, </a:t>
            </a:r>
            <a:r>
              <a:rPr lang="sr-Cyrl-CS" sz="2800" dirty="0"/>
              <a:t>али и историчара и </a:t>
            </a:r>
            <a:r>
              <a:rPr lang="sr-Cyrl-CS" sz="2800" dirty="0" smtClean="0"/>
              <a:t>истраживача -</a:t>
            </a:r>
            <a:r>
              <a:rPr lang="ru-RU" sz="2800" dirty="0" smtClean="0"/>
              <a:t> д</a:t>
            </a:r>
            <a:r>
              <a:rPr lang="sr-Cyrl-CS" sz="2800" dirty="0" smtClean="0"/>
              <a:t>игитализацијом </a:t>
            </a:r>
            <a:r>
              <a:rPr lang="sr-Cyrl-CS" sz="2800" dirty="0"/>
              <a:t>остварити повратак у </a:t>
            </a:r>
            <a:r>
              <a:rPr lang="sr-Cyrl-CS" sz="2800" dirty="0" smtClean="0"/>
              <a:t>прошлост</a:t>
            </a:r>
          </a:p>
          <a:p>
            <a:r>
              <a:rPr lang="sr-Cyrl-CS" sz="2800" dirty="0" smtClean="0"/>
              <a:t>Доналд Кејган </a:t>
            </a:r>
            <a:r>
              <a:rPr lang="en-US" sz="2800" dirty="0" smtClean="0"/>
              <a:t>–</a:t>
            </a:r>
            <a:r>
              <a:rPr lang="sr-Cyrl-CS" sz="2800" dirty="0" smtClean="0"/>
              <a:t> ”историчари </a:t>
            </a:r>
            <a:r>
              <a:rPr lang="sr-Cyrl-CS" sz="2800" dirty="0"/>
              <a:t>објашњавају ствари тако што причају </a:t>
            </a:r>
            <a:r>
              <a:rPr lang="sr-Cyrl-CS" sz="2800" dirty="0" smtClean="0"/>
              <a:t>причу”</a:t>
            </a:r>
          </a:p>
          <a:p>
            <a:r>
              <a:rPr lang="sr-Cyrl-CS" sz="2800" dirty="0" smtClean="0"/>
              <a:t>Дигитализовани артефакти </a:t>
            </a:r>
            <a:r>
              <a:rPr lang="sr-Cyrl-CS" sz="2800" dirty="0"/>
              <a:t>сами по себи не чине причу, али омогућавају да је неко на основу њих лакше исприча</a:t>
            </a:r>
            <a:r>
              <a:rPr lang="ru-RU" sz="2800" dirty="0"/>
              <a:t> </a:t>
            </a:r>
            <a:endParaRPr lang="ru-RU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017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dirty="0">
                <a:solidFill>
                  <a:schemeClr val="tx2">
                    <a:lumMod val="75000"/>
                  </a:schemeClr>
                </a:solidFill>
              </a:rPr>
              <a:t>Дигитални Елдорадо или олако обећана прошлост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Cyrl-CS" sz="2800" dirty="0" smtClean="0"/>
          </a:p>
          <a:p>
            <a:r>
              <a:rPr lang="sr-Cyrl-CS" sz="2800" dirty="0" smtClean="0"/>
              <a:t>Дигитализацију </a:t>
            </a:r>
            <a:r>
              <a:rPr lang="sr-Cyrl-CS" sz="2800" dirty="0"/>
              <a:t>културне баштине можемо доживљавати као помоћну активност у процесу ”причања приче о прошлости”</a:t>
            </a:r>
            <a:r>
              <a:rPr lang="ru-RU" sz="2800" dirty="0"/>
              <a:t> </a:t>
            </a:r>
            <a:endParaRPr lang="sr-Cyrl-CS" sz="2800" dirty="0"/>
          </a:p>
          <a:p>
            <a:r>
              <a:rPr lang="sr-Cyrl-CS" sz="2800" dirty="0" smtClean="0"/>
              <a:t>Дигитализација не може учинити да хобиста постане истраживач или да аматер постане историчар</a:t>
            </a:r>
          </a:p>
          <a:p>
            <a:r>
              <a:rPr lang="sr-Cyrl-CS" sz="2800" dirty="0" smtClean="0"/>
              <a:t>Предности и опасности дигитализације</a:t>
            </a:r>
            <a:r>
              <a:rPr lang="ru-RU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6102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1266</Words>
  <Application>Microsoft Macintosh PowerPoint</Application>
  <PresentationFormat>On-screen Show (4:3)</PresentationFormat>
  <Paragraphs>179</Paragraphs>
  <Slides>60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Slide 2</vt:lpstr>
      <vt:lpstr>Дигитализација културног наслеђа</vt:lpstr>
      <vt:lpstr>Нове могућности</vt:lpstr>
      <vt:lpstr>Савремени дигитални свет</vt:lpstr>
      <vt:lpstr>Нова расподела друштвене моћи</vt:lpstr>
      <vt:lpstr>Изградња нових модела и концепата</vt:lpstr>
      <vt:lpstr>Дигитални Елдорадо или олако обећана прошлост </vt:lpstr>
      <vt:lpstr>Дигитални Елдорадо или олако обећана прошлост </vt:lpstr>
      <vt:lpstr>Опасности парцијалног увида </vt:lpstr>
      <vt:lpstr>Развој дигитализације у УБСМ</vt:lpstr>
      <vt:lpstr>Дигитализација у УБСМ данас</vt:lpstr>
      <vt:lpstr>Демократизација дигитализације</vt:lpstr>
      <vt:lpstr>Slide 14</vt:lpstr>
      <vt:lpstr>Дигитализација путем  мобилног телефона</vt:lpstr>
      <vt:lpstr>DocScan</vt:lpstr>
      <vt:lpstr>ScanTent</vt:lpstr>
      <vt:lpstr>Slide 18</vt:lpstr>
      <vt:lpstr>Делови ScanTent-а</vt:lpstr>
      <vt:lpstr>Slide 20</vt:lpstr>
      <vt:lpstr>Slide 21</vt:lpstr>
      <vt:lpstr>Slide 22</vt:lpstr>
      <vt:lpstr>Slide 23</vt:lpstr>
      <vt:lpstr>Slide 24</vt:lpstr>
      <vt:lpstr>Slide 25</vt:lpstr>
      <vt:lpstr>DocScan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 </vt:lpstr>
      <vt:lpstr>Slide 40</vt:lpstr>
      <vt:lpstr>Slide 41</vt:lpstr>
      <vt:lpstr>Transkribus</vt:lpstr>
      <vt:lpstr>Transkribus</vt:lpstr>
      <vt:lpstr>Transkribus</vt:lpstr>
      <vt:lpstr>Transkribus - HTR модели</vt:lpstr>
      <vt:lpstr>Slide 46</vt:lpstr>
      <vt:lpstr>Алат Transkribus</vt:lpstr>
      <vt:lpstr>Увоз скенираних докумената са мобилног телефона</vt:lpstr>
      <vt:lpstr>Увоз скенираних докумената са рачунара</vt:lpstr>
      <vt:lpstr>Приказ скениране странице</vt:lpstr>
      <vt:lpstr>Сегментација и транскрипција докумената</vt:lpstr>
      <vt:lpstr>Процес аутоматске  сегментације странице</vt:lpstr>
      <vt:lpstr>Резултат аутоматске сегментације странице</vt:lpstr>
      <vt:lpstr>Процес транскрипције</vt:lpstr>
      <vt:lpstr>Референтни скуп података –  ground truth</vt:lpstr>
      <vt:lpstr>Slide 56</vt:lpstr>
      <vt:lpstr>Slide 57</vt:lpstr>
      <vt:lpstr>ДЕМОКРАТИЗАЦИЈА ДИГИТАЛИЗАЦИЈЕ КУЛТУРНОГ НАСЛЕЂА </vt:lpstr>
      <vt:lpstr>Хвала на пажњи! 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Jeca</dc:creator>
  <cp:lastModifiedBy>korisnik</cp:lastModifiedBy>
  <cp:revision>175</cp:revision>
  <dcterms:created xsi:type="dcterms:W3CDTF">2018-03-14T08:00:24Z</dcterms:created>
  <dcterms:modified xsi:type="dcterms:W3CDTF">2018-11-23T16:34:41Z</dcterms:modified>
</cp:coreProperties>
</file>